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98" r:id="rId3"/>
    <p:sldId id="263" r:id="rId4"/>
    <p:sldId id="257" r:id="rId5"/>
    <p:sldId id="305" r:id="rId6"/>
    <p:sldId id="306" r:id="rId7"/>
    <p:sldId id="258" r:id="rId8"/>
    <p:sldId id="259" r:id="rId9"/>
    <p:sldId id="307" r:id="rId10"/>
    <p:sldId id="309" r:id="rId11"/>
    <p:sldId id="295" r:id="rId12"/>
    <p:sldId id="302" r:id="rId13"/>
    <p:sldId id="299" r:id="rId14"/>
    <p:sldId id="303" r:id="rId15"/>
    <p:sldId id="300" r:id="rId16"/>
    <p:sldId id="304" r:id="rId17"/>
    <p:sldId id="301" r:id="rId18"/>
    <p:sldId id="320" r:id="rId19"/>
    <p:sldId id="260" r:id="rId20"/>
    <p:sldId id="264" r:id="rId21"/>
    <p:sldId id="269" r:id="rId22"/>
    <p:sldId id="317" r:id="rId23"/>
    <p:sldId id="314" r:id="rId24"/>
    <p:sldId id="315" r:id="rId25"/>
    <p:sldId id="318" r:id="rId26"/>
    <p:sldId id="316" r:id="rId27"/>
    <p:sldId id="319" r:id="rId28"/>
    <p:sldId id="261" r:id="rId29"/>
    <p:sldId id="265" r:id="rId30"/>
    <p:sldId id="270" r:id="rId31"/>
    <p:sldId id="277" r:id="rId32"/>
    <p:sldId id="311" r:id="rId33"/>
    <p:sldId id="321" r:id="rId34"/>
    <p:sldId id="312" r:id="rId35"/>
    <p:sldId id="283" r:id="rId36"/>
    <p:sldId id="284" r:id="rId37"/>
    <p:sldId id="266" r:id="rId38"/>
    <p:sldId id="262" r:id="rId39"/>
    <p:sldId id="288" r:id="rId40"/>
    <p:sldId id="345" r:id="rId41"/>
    <p:sldId id="344" r:id="rId42"/>
    <p:sldId id="308" r:id="rId43"/>
    <p:sldId id="310" r:id="rId44"/>
    <p:sldId id="285" r:id="rId45"/>
    <p:sldId id="324" r:id="rId46"/>
    <p:sldId id="323" r:id="rId47"/>
    <p:sldId id="286" r:id="rId48"/>
    <p:sldId id="287" r:id="rId49"/>
    <p:sldId id="335" r:id="rId50"/>
    <p:sldId id="355" r:id="rId51"/>
    <p:sldId id="276" r:id="rId52"/>
    <p:sldId id="289" r:id="rId53"/>
    <p:sldId id="290" r:id="rId54"/>
    <p:sldId id="291" r:id="rId55"/>
    <p:sldId id="322" r:id="rId56"/>
    <p:sldId id="292" r:id="rId57"/>
    <p:sldId id="294" r:id="rId58"/>
    <p:sldId id="347" r:id="rId59"/>
    <p:sldId id="348" r:id="rId60"/>
    <p:sldId id="349" r:id="rId61"/>
    <p:sldId id="350" r:id="rId62"/>
    <p:sldId id="351" r:id="rId63"/>
    <p:sldId id="352" r:id="rId64"/>
    <p:sldId id="353" r:id="rId65"/>
    <p:sldId id="354" r:id="rId66"/>
    <p:sldId id="329" r:id="rId67"/>
    <p:sldId id="326" r:id="rId68"/>
    <p:sldId id="327" r:id="rId69"/>
    <p:sldId id="330" r:id="rId70"/>
    <p:sldId id="341" r:id="rId71"/>
    <p:sldId id="313" r:id="rId72"/>
    <p:sldId id="343" r:id="rId73"/>
    <p:sldId id="267" r:id="rId74"/>
    <p:sldId id="331" r:id="rId75"/>
    <p:sldId id="342" r:id="rId7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0202"/>
    <a:srgbClr val="FF1813"/>
    <a:srgbClr val="F88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28" autoAdjust="0"/>
    <p:restoredTop sz="83410" autoAdjust="0"/>
  </p:normalViewPr>
  <p:slideViewPr>
    <p:cSldViewPr snapToGrid="0">
      <p:cViewPr varScale="1">
        <p:scale>
          <a:sx n="82" d="100"/>
          <a:sy n="82" d="100"/>
        </p:scale>
        <p:origin x="3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7E55B-128E-455B-AE2D-DBAD0B402A0F}" type="datetimeFigureOut">
              <a:rPr lang="ko-KR" altLang="en-US" smtClean="0"/>
              <a:t>2020-10-26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71408-CCBA-4463-995D-462F362223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8171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71408-CCBA-4463-995D-462F362223E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4312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71408-CCBA-4463-995D-462F362223E7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2819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71408-CCBA-4463-995D-462F362223E7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3756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71408-CCBA-4463-995D-462F362223E7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9632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71408-CCBA-4463-995D-462F362223E7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3214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71408-CCBA-4463-995D-462F362223E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2423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71408-CCBA-4463-995D-462F362223E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55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71408-CCBA-4463-995D-462F362223E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5312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0:10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71408-CCBA-4463-995D-462F362223E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292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71408-CCBA-4463-995D-462F362223E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0890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71408-CCBA-4463-995D-462F362223E7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2902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Back</a:t>
            </a:r>
            <a:r>
              <a:rPr lang="ko-KR" altLang="en-US" dirty="0"/>
              <a:t> </a:t>
            </a:r>
            <a:r>
              <a:rPr lang="en-US" altLang="ko-KR" dirty="0"/>
              <a:t>propagation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671408-CCBA-4463-995D-462F362223E7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0485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71408-CCBA-4463-995D-462F362223E7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313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396A-45C7-4A09-95EE-33764EFF0451}" type="datetimeFigureOut">
              <a:rPr lang="ko-KR" altLang="en-US" smtClean="0"/>
              <a:t>2020-10-26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E2567-313F-4021-B955-9AA017194388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이등변 삼각형 6">
            <a:extLst>
              <a:ext uri="{FF2B5EF4-FFF2-40B4-BE49-F238E27FC236}">
                <a16:creationId xmlns="" xmlns:a16="http://schemas.microsoft.com/office/drawing/2014/main" id="{DFE4C651-7DD2-4B9D-911C-A1C385C543DB}"/>
              </a:ext>
            </a:extLst>
          </p:cNvPr>
          <p:cNvSpPr/>
          <p:nvPr userDrawn="1"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1059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396A-45C7-4A09-95EE-33764EFF0451}" type="datetimeFigureOut">
              <a:rPr lang="ko-KR" altLang="en-US" smtClean="0"/>
              <a:t>2020-10-26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E2567-313F-4021-B955-9AA0171943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699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396A-45C7-4A09-95EE-33764EFF0451}" type="datetimeFigureOut">
              <a:rPr lang="ko-KR" altLang="en-US" smtClean="0"/>
              <a:t>2020-10-26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E2567-313F-4021-B955-9AA0171943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04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396A-45C7-4A09-95EE-33764EFF0451}" type="datetimeFigureOut">
              <a:rPr lang="ko-KR" altLang="en-US" smtClean="0"/>
              <a:t>2020-10-26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E2567-313F-4021-B955-9AA017194388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이등변 삼각형 6">
            <a:extLst>
              <a:ext uri="{FF2B5EF4-FFF2-40B4-BE49-F238E27FC236}">
                <a16:creationId xmlns="" xmlns:a16="http://schemas.microsoft.com/office/drawing/2014/main" id="{0756D694-9328-4F71-9C90-ABE1159278A4}"/>
              </a:ext>
            </a:extLst>
          </p:cNvPr>
          <p:cNvSpPr/>
          <p:nvPr userDrawn="1"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="" xmlns:a16="http://schemas.microsoft.com/office/drawing/2014/main" id="{219DFBF9-0A25-422B-9B81-C472E72045C4}"/>
              </a:ext>
            </a:extLst>
          </p:cNvPr>
          <p:cNvSpPr/>
          <p:nvPr userDrawn="1"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28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396A-45C7-4A09-95EE-33764EFF0451}" type="datetimeFigureOut">
              <a:rPr lang="ko-KR" altLang="en-US" smtClean="0"/>
              <a:t>2020-10-26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E2567-313F-4021-B955-9AA0171943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225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396A-45C7-4A09-95EE-33764EFF0451}" type="datetimeFigureOut">
              <a:rPr lang="ko-KR" altLang="en-US" smtClean="0"/>
              <a:t>2020-10-26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E2567-313F-4021-B955-9AA0171943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7221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396A-45C7-4A09-95EE-33764EFF0451}" type="datetimeFigureOut">
              <a:rPr lang="ko-KR" altLang="en-US" smtClean="0"/>
              <a:t>2020-10-26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E2567-313F-4021-B955-9AA0171943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703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396A-45C7-4A09-95EE-33764EFF0451}" type="datetimeFigureOut">
              <a:rPr lang="ko-KR" altLang="en-US" smtClean="0"/>
              <a:t>2020-10-26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E2567-313F-4021-B955-9AA0171943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569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396A-45C7-4A09-95EE-33764EFF0451}" type="datetimeFigureOut">
              <a:rPr lang="ko-KR" altLang="en-US" smtClean="0"/>
              <a:t>2020-10-26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E2567-313F-4021-B955-9AA0171943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1057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396A-45C7-4A09-95EE-33764EFF0451}" type="datetimeFigureOut">
              <a:rPr lang="ko-KR" altLang="en-US" smtClean="0"/>
              <a:t>2020-10-26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E2567-313F-4021-B955-9AA0171943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6996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396A-45C7-4A09-95EE-33764EFF0451}" type="datetimeFigureOut">
              <a:rPr lang="ko-KR" altLang="en-US" smtClean="0"/>
              <a:t>2020-10-26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E2567-313F-4021-B955-9AA0171943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341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4396A-45C7-4A09-95EE-33764EFF0451}" type="datetimeFigureOut">
              <a:rPr lang="ko-KR" altLang="en-US" smtClean="0"/>
              <a:t>2020-10-26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E2567-313F-4021-B955-9AA0171943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908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mPfTpjtdg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youtu.be/ccPUj5cCs4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i.com/projects/fiv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ZHTNBMAfAA" TargetMode="Externa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emos.algorithmia.com/colorize-photo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utodraw.com/" TargetMode="External"/><Relationship Id="rId5" Type="http://schemas.openxmlformats.org/officeDocument/2006/relationships/hyperlink" Target="https://affinelayer.com/pixsrv/" TargetMode="External"/><Relationship Id="rId4" Type="http://schemas.openxmlformats.org/officeDocument/2006/relationships/hyperlink" Target="https://www.nvidia.com/en-us/research/ai-playground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80.png"/><Relationship Id="rId3" Type="http://schemas.openxmlformats.org/officeDocument/2006/relationships/image" Target="../media/image35.png"/><Relationship Id="rId7" Type="http://schemas.openxmlformats.org/officeDocument/2006/relationships/image" Target="../media/image220.png"/><Relationship Id="rId12" Type="http://schemas.openxmlformats.org/officeDocument/2006/relationships/image" Target="../media/image27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0.png"/><Relationship Id="rId5" Type="http://schemas.openxmlformats.org/officeDocument/2006/relationships/image" Target="../media/image200.png"/><Relationship Id="rId15" Type="http://schemas.openxmlformats.org/officeDocument/2006/relationships/image" Target="../media/image300.png"/><Relationship Id="rId10" Type="http://schemas.openxmlformats.org/officeDocument/2006/relationships/image" Target="../media/image250.png"/><Relationship Id="rId4" Type="http://schemas.openxmlformats.org/officeDocument/2006/relationships/image" Target="../media/image190.png"/><Relationship Id="rId9" Type="http://schemas.openxmlformats.org/officeDocument/2006/relationships/image" Target="../media/image240.png"/><Relationship Id="rId14" Type="http://schemas.openxmlformats.org/officeDocument/2006/relationships/image" Target="../media/image2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80.png"/><Relationship Id="rId3" Type="http://schemas.openxmlformats.org/officeDocument/2006/relationships/image" Target="../media/image35.png"/><Relationship Id="rId7" Type="http://schemas.openxmlformats.org/officeDocument/2006/relationships/image" Target="../media/image220.png"/><Relationship Id="rId12" Type="http://schemas.openxmlformats.org/officeDocument/2006/relationships/image" Target="../media/image27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0.png"/><Relationship Id="rId5" Type="http://schemas.openxmlformats.org/officeDocument/2006/relationships/image" Target="../media/image200.png"/><Relationship Id="rId15" Type="http://schemas.openxmlformats.org/officeDocument/2006/relationships/image" Target="../media/image330.png"/><Relationship Id="rId10" Type="http://schemas.openxmlformats.org/officeDocument/2006/relationships/image" Target="../media/image250.png"/><Relationship Id="rId4" Type="http://schemas.openxmlformats.org/officeDocument/2006/relationships/image" Target="../media/image190.png"/><Relationship Id="rId9" Type="http://schemas.openxmlformats.org/officeDocument/2006/relationships/image" Target="../media/image240.png"/><Relationship Id="rId1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340.png"/><Relationship Id="rId3" Type="http://schemas.openxmlformats.org/officeDocument/2006/relationships/image" Target="../media/image190.png"/><Relationship Id="rId7" Type="http://schemas.openxmlformats.org/officeDocument/2006/relationships/image" Target="../media/image230.png"/><Relationship Id="rId12" Type="http://schemas.openxmlformats.org/officeDocument/2006/relationships/image" Target="../media/image28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70.png"/><Relationship Id="rId5" Type="http://schemas.openxmlformats.org/officeDocument/2006/relationships/image" Target="../media/image21.png"/><Relationship Id="rId10" Type="http://schemas.openxmlformats.org/officeDocument/2006/relationships/image" Target="../media/image260.png"/><Relationship Id="rId4" Type="http://schemas.openxmlformats.org/officeDocument/2006/relationships/image" Target="../media/image200.png"/><Relationship Id="rId9" Type="http://schemas.openxmlformats.org/officeDocument/2006/relationships/image" Target="../media/image250.png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ml-cheatsheet.readthedocs.io/en/latest/loss_functions.html" TargetMode="External"/><Relationship Id="rId2" Type="http://schemas.openxmlformats.org/officeDocument/2006/relationships/hyperlink" Target="https://yeowool0217.tistory.com/50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c.ai/visualising-relationships-between-loss-activation-functions-and-gradient-descent/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5368" y="11951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sp>
        <p:nvSpPr>
          <p:cNvPr id="6" name="제목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/>
              <a:t>인공지능 심화학습</a:t>
            </a:r>
          </a:p>
        </p:txBody>
      </p:sp>
      <p:sp>
        <p:nvSpPr>
          <p:cNvPr id="7" name="부제목 6"/>
          <p:cNvSpPr>
            <a:spLocks noGrp="1"/>
          </p:cNvSpPr>
          <p:nvPr>
            <p:ph type="subTitle" idx="1"/>
          </p:nvPr>
        </p:nvSpPr>
        <p:spPr>
          <a:xfrm>
            <a:off x="2492736" y="5452355"/>
            <a:ext cx="9144000" cy="830112"/>
          </a:xfrm>
        </p:spPr>
        <p:txBody>
          <a:bodyPr>
            <a:normAutofit/>
          </a:bodyPr>
          <a:lstStyle/>
          <a:p>
            <a:pPr algn="r"/>
            <a:r>
              <a:rPr lang="en-US" altLang="ko-KR" sz="1800" dirty="0"/>
              <a:t>Computer Vision Lab </a:t>
            </a:r>
            <a:r>
              <a:rPr lang="ko-KR" altLang="en-US" sz="1800" dirty="0"/>
              <a:t>김은경</a:t>
            </a:r>
            <a:endParaRPr lang="en-US" altLang="ko-KR" sz="1800" dirty="0"/>
          </a:p>
          <a:p>
            <a:pPr algn="r"/>
            <a:r>
              <a:rPr lang="en-US" altLang="ko-KR" sz="1800" dirty="0"/>
              <a:t>http://cv.jbnu.ac.kr/</a:t>
            </a:r>
            <a:endParaRPr lang="ko-KR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EA4593-FDAA-40DB-BC65-D191742E07D0}"/>
              </a:ext>
            </a:extLst>
          </p:cNvPr>
          <p:cNvSpPr txBox="1"/>
          <p:nvPr/>
        </p:nvSpPr>
        <p:spPr>
          <a:xfrm>
            <a:off x="2861783" y="3788661"/>
            <a:ext cx="6468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인공지능의 시작부터 </a:t>
            </a:r>
            <a:r>
              <a:rPr lang="ko-KR" alt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딥러닝의</a:t>
            </a:r>
            <a:r>
              <a:rPr lang="ko-KR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기본 개념까지</a:t>
            </a:r>
          </a:p>
        </p:txBody>
      </p:sp>
      <p:sp>
        <p:nvSpPr>
          <p:cNvPr id="5" name="이등변 삼각형 4">
            <a:extLst>
              <a:ext uri="{FF2B5EF4-FFF2-40B4-BE49-F238E27FC236}">
                <a16:creationId xmlns="" xmlns:a16="http://schemas.microsoft.com/office/drawing/2014/main" id="{DFE4C651-7DD2-4B9D-911C-A1C385C543DB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06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딥러닝</a:t>
            </a:r>
            <a:r>
              <a:rPr lang="ko-KR" altLang="en-US" dirty="0"/>
              <a:t> </a:t>
            </a:r>
            <a:r>
              <a:rPr lang="ko-KR" altLang="en-US" dirty="0" smtClean="0"/>
              <a:t>강화학습</a:t>
            </a:r>
            <a:endParaRPr lang="ko-KR" altLang="en-US" dirty="0"/>
          </a:p>
        </p:txBody>
      </p:sp>
      <p:pic>
        <p:nvPicPr>
          <p:cNvPr id="5" name="TmPfTpjtdg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02971" y="1698171"/>
            <a:ext cx="8186058" cy="4604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652" y="6400799"/>
            <a:ext cx="325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https://youtu.be/TmPfTpjtdgg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505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딥러닝</a:t>
            </a:r>
            <a:r>
              <a:rPr lang="ko-KR" altLang="en-US" dirty="0"/>
              <a:t> 적용 사례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DLSS</a:t>
            </a:r>
            <a:endParaRPr lang="en-US" altLang="ko-KR" dirty="0"/>
          </a:p>
          <a:p>
            <a:r>
              <a:rPr lang="en-US" altLang="ko-KR" dirty="0"/>
              <a:t>https://www.nvidia.com/ko-kr/geforce/technologies/dlss/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91787"/>
            <a:ext cx="4425141" cy="380041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730" y="2891787"/>
            <a:ext cx="4439070" cy="3801933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="" xmlns:a16="http://schemas.microsoft.com/office/drawing/2014/main" id="{B1E83E01-C96F-406C-851C-4C35287D39BD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99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딥러닝</a:t>
            </a:r>
            <a:r>
              <a:rPr lang="ko-KR" altLang="en-US" dirty="0"/>
              <a:t> 적용 사례</a:t>
            </a: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23" y="1597688"/>
            <a:ext cx="8546154" cy="4807212"/>
          </a:xfr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8631DE79-041E-4A8A-9FD0-57AFEF047DF7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468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딥러닝</a:t>
            </a:r>
            <a:r>
              <a:rPr lang="ko-KR" altLang="en-US" dirty="0"/>
              <a:t> 적용 사례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자율주행</a:t>
            </a:r>
            <a:endParaRPr lang="en-US" altLang="ko-KR" dirty="0"/>
          </a:p>
          <a:p>
            <a:r>
              <a:rPr lang="ko-KR" altLang="en-US" dirty="0" err="1"/>
              <a:t>테슬라</a:t>
            </a:r>
            <a:r>
              <a:rPr lang="en-US" altLang="ko-KR" dirty="0"/>
              <a:t>, </a:t>
            </a:r>
            <a:r>
              <a:rPr lang="ko-KR" altLang="en-US" dirty="0" err="1"/>
              <a:t>구글</a:t>
            </a:r>
            <a:endParaRPr lang="en-US" altLang="ko-KR" dirty="0"/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937" y="1690688"/>
            <a:ext cx="7002864" cy="4654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6866" y="5975566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/>
              <a:t>구글의</a:t>
            </a:r>
            <a:r>
              <a:rPr lang="ko-KR" altLang="en-US" dirty="0"/>
              <a:t> </a:t>
            </a:r>
            <a:r>
              <a:rPr lang="ko-KR" altLang="en-US" dirty="0" err="1"/>
              <a:t>웨이모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="" xmlns:a16="http://schemas.microsoft.com/office/drawing/2014/main" id="{2CB716F0-FFBF-4400-816A-F3C7D9BFE60F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214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딥러닝</a:t>
            </a:r>
            <a:r>
              <a:rPr lang="ko-KR" altLang="en-US" dirty="0"/>
              <a:t> 적용 사례</a:t>
            </a:r>
          </a:p>
        </p:txBody>
      </p:sp>
      <p:pic>
        <p:nvPicPr>
          <p:cNvPr id="4" name="테슬라 오토파일럿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2025" y="1825625"/>
            <a:ext cx="7727950" cy="4351338"/>
          </a:xfrm>
        </p:spPr>
      </p:pic>
      <p:sp>
        <p:nvSpPr>
          <p:cNvPr id="5" name="TextBox 4"/>
          <p:cNvSpPr txBox="1"/>
          <p:nvPr/>
        </p:nvSpPr>
        <p:spPr>
          <a:xfrm>
            <a:off x="5005753" y="6311900"/>
            <a:ext cx="218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err="1"/>
              <a:t>테슬라</a:t>
            </a:r>
            <a:r>
              <a:rPr lang="ko-KR" altLang="en-US" dirty="0"/>
              <a:t> 오토파일럿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="" xmlns:a16="http://schemas.microsoft.com/office/drawing/2014/main" id="{10B83655-49BE-447F-8DA7-CC4FE6C93A98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932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딥러닝</a:t>
            </a:r>
            <a:r>
              <a:rPr lang="ko-KR" altLang="en-US" dirty="0"/>
              <a:t> 적용 사례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Open AI DOTA2</a:t>
            </a:r>
          </a:p>
          <a:p>
            <a:r>
              <a:rPr lang="en-US" altLang="ko-KR" dirty="0">
                <a:hlinkClick r:id="rId3"/>
              </a:rPr>
              <a:t>https://openai.com/projects/five/</a:t>
            </a:r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335" y="2811635"/>
            <a:ext cx="5969330" cy="33563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="" xmlns:a16="http://schemas.microsoft.com/office/drawing/2014/main" id="{85C3C4DF-ED77-4D84-9E1B-5AA621B16BC5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96645" y="6363277"/>
            <a:ext cx="358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https://youtu.be/UZHTNBMAfAA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192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ZHTNBMAfAA"/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26406" y="0"/>
            <a:ext cx="12225132" cy="687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1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딥러닝</a:t>
            </a:r>
            <a:r>
              <a:rPr lang="ko-KR" altLang="en-US" dirty="0"/>
              <a:t> 적용 사례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흑백영상을 컬러영상으로 변환</a:t>
            </a:r>
            <a:endParaRPr lang="en-US" altLang="ko-KR" dirty="0">
              <a:hlinkClick r:id="rId3"/>
            </a:endParaRPr>
          </a:p>
          <a:p>
            <a:r>
              <a:rPr lang="en-US" altLang="ko-KR" dirty="0">
                <a:hlinkClick r:id="rId3"/>
              </a:rPr>
              <a:t>https://demos.algorithmia.com/colorize-photos</a:t>
            </a:r>
            <a:endParaRPr lang="en-US" altLang="ko-KR" dirty="0"/>
          </a:p>
          <a:p>
            <a:r>
              <a:rPr lang="en-US" altLang="ko-KR" dirty="0" err="1"/>
              <a:t>Nvidia</a:t>
            </a:r>
            <a:r>
              <a:rPr lang="ko-KR" altLang="en-US" dirty="0"/>
              <a:t>에서 진행하는 </a:t>
            </a:r>
            <a:r>
              <a:rPr lang="ko-KR" altLang="en-US" dirty="0" err="1"/>
              <a:t>딥러닝</a:t>
            </a:r>
            <a:r>
              <a:rPr lang="ko-KR" altLang="en-US" dirty="0"/>
              <a:t> </a:t>
            </a:r>
            <a:r>
              <a:rPr lang="ko-KR" altLang="en-US" dirty="0" smtClean="0"/>
              <a:t>체험</a:t>
            </a:r>
            <a:endParaRPr lang="en-US" altLang="ko-KR" dirty="0" smtClean="0"/>
          </a:p>
          <a:p>
            <a:r>
              <a:rPr lang="en-US" altLang="ko-KR" dirty="0" smtClean="0">
                <a:hlinkClick r:id="rId4"/>
              </a:rPr>
              <a:t>https://www.nvidia.com/en-us/research/ai-playground/</a:t>
            </a:r>
            <a:endParaRPr lang="en-US" altLang="ko-KR" dirty="0" smtClean="0"/>
          </a:p>
          <a:p>
            <a:r>
              <a:rPr lang="ko-KR" altLang="en-US" dirty="0" smtClean="0"/>
              <a:t>스케치를 </a:t>
            </a:r>
            <a:r>
              <a:rPr lang="ko-KR" altLang="en-US" dirty="0"/>
              <a:t>특정 사물로 변환</a:t>
            </a:r>
            <a:endParaRPr lang="en-US" altLang="ko-KR" dirty="0"/>
          </a:p>
          <a:p>
            <a:r>
              <a:rPr lang="en-US" altLang="ko-KR" dirty="0">
                <a:hlinkClick r:id="rId5"/>
              </a:rPr>
              <a:t>https://affinelayer.com/pixsrv/</a:t>
            </a:r>
            <a:endParaRPr lang="en-US" altLang="ko-KR" dirty="0"/>
          </a:p>
          <a:p>
            <a:r>
              <a:rPr lang="ko-KR" altLang="en-US" dirty="0"/>
              <a:t>인공지능이 도와주는 드로잉</a:t>
            </a:r>
            <a:endParaRPr lang="en-US" altLang="ko-KR" dirty="0"/>
          </a:p>
          <a:p>
            <a:r>
              <a:rPr lang="en-US" altLang="ko-KR" dirty="0">
                <a:hlinkClick r:id="rId6"/>
              </a:rPr>
              <a:t>https://www.autodraw.com/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7" name="이등변 삼각형 6">
            <a:extLst>
              <a:ext uri="{FF2B5EF4-FFF2-40B4-BE49-F238E27FC236}">
                <a16:creationId xmlns="" xmlns:a16="http://schemas.microsoft.com/office/drawing/2014/main" id="{C2A9EB9D-A70F-45D6-9FF8-67AF8F3D7E75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3002E652-BF34-4524-80AE-7B48447C1301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723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err="1" smtClean="0"/>
              <a:t>딥러닝의</a:t>
            </a:r>
            <a:r>
              <a:rPr lang="ko-KR" altLang="en-US" dirty="0" smtClean="0"/>
              <a:t> 기본 원리</a:t>
            </a:r>
            <a:endParaRPr lang="ko-KR" altLang="en-US" dirty="0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661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퍼셉트론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759116"/>
            <a:ext cx="3974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/>
              <a:t>퍼셉트론은</a:t>
            </a:r>
            <a:r>
              <a:rPr lang="ko-KR" altLang="en-US" dirty="0"/>
              <a:t> </a:t>
            </a:r>
            <a:r>
              <a:rPr lang="ko-KR" altLang="en-US" dirty="0" err="1"/>
              <a:t>딥러닝의</a:t>
            </a:r>
            <a:r>
              <a:rPr lang="ko-KR" altLang="en-US" dirty="0"/>
              <a:t> 핵심 구성 요소</a:t>
            </a:r>
            <a:endParaRPr lang="en-US" altLang="ko-KR" dirty="0"/>
          </a:p>
          <a:p>
            <a:endParaRPr lang="ko-KR" altLang="en-US" dirty="0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013458"/>
            <a:ext cx="3299631" cy="2895426"/>
          </a:xfr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49" y="2013458"/>
            <a:ext cx="3609975" cy="2457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96189" y="50469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/>
              <a:t>퍼셉트론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42548" y="5046988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활성함수</a:t>
            </a:r>
            <a:r>
              <a:rPr lang="en-US" altLang="ko-KR" dirty="0"/>
              <a:t>(</a:t>
            </a:r>
            <a:r>
              <a:rPr lang="ko-KR" altLang="en-US" dirty="0"/>
              <a:t>계단함수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이등변 삼각형 3">
            <a:extLst>
              <a:ext uri="{FF2B5EF4-FFF2-40B4-BE49-F238E27FC236}">
                <a16:creationId xmlns="" xmlns:a16="http://schemas.microsoft.com/office/drawing/2014/main" id="{019644B9-30DC-42B9-8522-B120868ACE20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AE80CC16-AB80-4858-831A-3C0354A62B79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440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차례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14867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인공지능이란</a:t>
            </a:r>
            <a:r>
              <a:rPr lang="en-US" altLang="ko-KR" dirty="0"/>
              <a:t>? – </a:t>
            </a:r>
            <a:r>
              <a:rPr lang="ko-KR" altLang="en-US" dirty="0"/>
              <a:t>역사</a:t>
            </a:r>
            <a:r>
              <a:rPr lang="en-US" altLang="ko-KR" dirty="0"/>
              <a:t> </a:t>
            </a:r>
            <a:r>
              <a:rPr lang="ko-KR" altLang="en-US" dirty="0"/>
              <a:t>및 사례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 err="1"/>
              <a:t>퍼셉트론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활성함수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Fully Connected Network</a:t>
            </a:r>
          </a:p>
          <a:p>
            <a:pPr>
              <a:lnSpc>
                <a:spcPct val="150000"/>
              </a:lnSpc>
            </a:pPr>
            <a:r>
              <a:rPr lang="ko-KR" altLang="en-US" dirty="0"/>
              <a:t>교차검증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성능평가</a:t>
            </a:r>
            <a:endParaRPr lang="en-US" altLang="ko-KR" dirty="0"/>
          </a:p>
          <a:p>
            <a:pPr>
              <a:lnSpc>
                <a:spcPct val="150000"/>
              </a:lnSpc>
            </a:pPr>
            <a:endParaRPr lang="en-US" altLang="ko-KR" dirty="0"/>
          </a:p>
        </p:txBody>
      </p:sp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BFB7A966-796E-4370-9BD0-A0EDD7DCFA80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이등변 삼각형 9">
            <a:extLst>
              <a:ext uri="{FF2B5EF4-FFF2-40B4-BE49-F238E27FC236}">
                <a16:creationId xmlns="" xmlns:a16="http://schemas.microsoft.com/office/drawing/2014/main" id="{0CA9750D-030B-4EB9-96C4-11CB059AC674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581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퍼셉트론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5391359"/>
                <a:ext cx="10515600" cy="1224989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ko-KR" altLang="en-US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altLang="ko-KR" b="0" i="1" dirty="0">
                    <a:latin typeface="Cambria Math" panose="02040503050406030204" pitchFamily="18" charset="0"/>
                  </a:rPr>
                  <a:t> : </a:t>
                </a:r>
                <a:r>
                  <a:rPr lang="ko-KR" altLang="en-US" sz="2000" dirty="0" smtClean="0">
                    <a:latin typeface="Cambria Math" panose="02040503050406030204" pitchFamily="18" charset="0"/>
                  </a:rPr>
                  <a:t>계단함수</a:t>
                </a:r>
                <a:r>
                  <a:rPr lang="en-US" altLang="ko-KR" sz="2000" dirty="0" smtClean="0">
                    <a:latin typeface="Cambria Math" panose="02040503050406030204" pitchFamily="18" charset="0"/>
                  </a:rPr>
                  <a:t>. </a:t>
                </a:r>
                <a:r>
                  <a:rPr lang="ko-KR" altLang="en-US" sz="2000" dirty="0" smtClean="0">
                    <a:latin typeface="Cambria Math" panose="02040503050406030204" pitchFamily="18" charset="0"/>
                  </a:rPr>
                  <a:t> 결과값은 </a:t>
                </a:r>
                <a:r>
                  <a:rPr lang="en-US" altLang="ko-KR" sz="2000" dirty="0" smtClean="0">
                    <a:latin typeface="Cambria Math" panose="02040503050406030204" pitchFamily="18" charset="0"/>
                  </a:rPr>
                  <a:t>0 </a:t>
                </a:r>
                <a:r>
                  <a:rPr lang="ko-KR" altLang="en-US" sz="2000" dirty="0" smtClean="0">
                    <a:latin typeface="Cambria Math" panose="02040503050406030204" pitchFamily="18" charset="0"/>
                  </a:rPr>
                  <a:t>또는 </a:t>
                </a:r>
                <a:r>
                  <a:rPr lang="en-US" altLang="ko-KR" sz="2000" dirty="0" smtClean="0">
                    <a:latin typeface="Cambria Math" panose="02040503050406030204" pitchFamily="18" charset="0"/>
                  </a:rPr>
                  <a:t>1</a:t>
                </a:r>
                <a:endParaRPr lang="en-US" altLang="ko-KR" sz="2000" b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𝑜𝑢𝑡𝑝𝑢𝑡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ko-KR" altLang="en-US" b="0" i="1" smtClean="0">
                        <a:latin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ko-KR" altLang="en-US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ko-KR" dirty="0"/>
                  <a:t> …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5391359"/>
                <a:ext cx="10515600" cy="1224989"/>
              </a:xfrm>
              <a:blipFill rotWithShape="0">
                <a:blip r:embed="rId2"/>
                <a:stretch>
                  <a:fillRect t="-84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이등변 삼각형 9">
            <a:extLst>
              <a:ext uri="{FF2B5EF4-FFF2-40B4-BE49-F238E27FC236}">
                <a16:creationId xmlns="" xmlns:a16="http://schemas.microsoft.com/office/drawing/2014/main" id="{D7E618FD-F293-4367-9D73-53250A65486C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="" xmlns:a16="http://schemas.microsoft.com/office/drawing/2014/main" id="{DE600F72-B153-481C-B3B3-75B06BD6165F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내용 개체 틀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013458"/>
            <a:ext cx="3299631" cy="289542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49" y="2013458"/>
            <a:ext cx="3609975" cy="2457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6446" y="2885730"/>
            <a:ext cx="501384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500" dirty="0"/>
              <a:t>y</a:t>
            </a:r>
            <a:endParaRPr lang="ko-KR" altLang="en-US" sz="2500" dirty="0"/>
          </a:p>
        </p:txBody>
      </p:sp>
    </p:spTree>
    <p:extLst>
      <p:ext uri="{BB962C8B-B14F-4D97-AF65-F5344CB8AC3E}">
        <p14:creationId xmlns:p14="http://schemas.microsoft.com/office/powerpoint/2010/main" val="31518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활성함수</a:t>
            </a:r>
          </a:p>
        </p:txBody>
      </p:sp>
      <p:sp>
        <p:nvSpPr>
          <p:cNvPr id="7" name="이등변 삼각형 6">
            <a:extLst>
              <a:ext uri="{FF2B5EF4-FFF2-40B4-BE49-F238E27FC236}">
                <a16:creationId xmlns="" xmlns:a16="http://schemas.microsoft.com/office/drawing/2014/main" id="{0042006E-9D4F-40A2-9D9A-63B4B58B40E8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E3A4D225-02D9-41C0-B6D9-235B1FC70268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4551902" y="1825625"/>
            <a:ext cx="6801897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 smtClean="0"/>
              <a:t>어떤 신호를 입력 받아 그 신호를 적절한 처리를 통해 출력해주는 함수</a:t>
            </a:r>
            <a:endParaRPr lang="en-US" altLang="ko-KR" sz="2400" dirty="0" smtClean="0"/>
          </a:p>
          <a:p>
            <a:pPr>
              <a:lnSpc>
                <a:spcPct val="150000"/>
              </a:lnSpc>
            </a:pPr>
            <a:r>
              <a:rPr lang="ko-KR" altLang="en-US" sz="2400" dirty="0" smtClean="0"/>
              <a:t>인공신경망에서 입력된 데이터를 다음 층으로 출력할지 말지를 결정</a:t>
            </a:r>
            <a:endParaRPr lang="en-US" altLang="ko-KR" sz="2400" dirty="0" smtClean="0"/>
          </a:p>
          <a:p>
            <a:pPr>
              <a:lnSpc>
                <a:spcPct val="150000"/>
              </a:lnSpc>
            </a:pPr>
            <a:r>
              <a:rPr lang="ko-KR" altLang="en-US" sz="2400" dirty="0" smtClean="0"/>
              <a:t>계단함수를 활성함수로 사용하면 </a:t>
            </a:r>
            <a:r>
              <a:rPr lang="en-US" altLang="ko-KR" sz="2400" dirty="0" smtClean="0"/>
              <a:t>0, 1</a:t>
            </a:r>
            <a:r>
              <a:rPr lang="ko-KR" altLang="en-US" sz="2400" dirty="0" smtClean="0"/>
              <a:t>로 딱 떨어지는 이진 문제</a:t>
            </a:r>
            <a:endParaRPr lang="ko-KR" altLang="en-US" sz="24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3609975" cy="2457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6992" y="4514425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활성함수</a:t>
            </a:r>
            <a:r>
              <a:rPr lang="en-US" altLang="ko-KR" dirty="0"/>
              <a:t>(</a:t>
            </a:r>
            <a:r>
              <a:rPr lang="ko-KR" altLang="en-US" dirty="0"/>
              <a:t>계단함수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938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활성함수</a:t>
            </a: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962944"/>
            <a:ext cx="9525000" cy="4076700"/>
          </a:xfrm>
        </p:spPr>
      </p:pic>
      <p:sp>
        <p:nvSpPr>
          <p:cNvPr id="7" name="이등변 삼각형 6">
            <a:extLst>
              <a:ext uri="{FF2B5EF4-FFF2-40B4-BE49-F238E27FC236}">
                <a16:creationId xmlns="" xmlns:a16="http://schemas.microsoft.com/office/drawing/2014/main" id="{0042006E-9D4F-40A2-9D9A-63B4B58B40E8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E3A4D225-02D9-41C0-B6D9-235B1FC70268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600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퍼셉트론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7706"/>
            <a:ext cx="4171950" cy="4067175"/>
          </a:xfrm>
        </p:spPr>
      </p:pic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652345"/>
              </p:ext>
            </p:extLst>
          </p:nvPr>
        </p:nvGraphicFramePr>
        <p:xfrm>
          <a:off x="5995520" y="1967705"/>
          <a:ext cx="5356887" cy="4067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629"/>
                <a:gridCol w="1785629"/>
                <a:gridCol w="1785629"/>
              </a:tblGrid>
              <a:tr h="8134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x1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x2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y</a:t>
                      </a:r>
                      <a:endParaRPr lang="ko-KR" altLang="en-US" sz="2500" dirty="0"/>
                    </a:p>
                  </a:txBody>
                  <a:tcPr anchor="ctr"/>
                </a:tc>
              </a:tr>
              <a:tr h="8134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</a:tr>
              <a:tr h="8134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1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</a:tr>
              <a:tr h="8134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1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</a:tr>
              <a:tr h="8134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1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1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1</a:t>
                      </a:r>
                      <a:endParaRPr lang="ko-KR" altLang="en-US" sz="25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902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퍼셉트론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7706"/>
            <a:ext cx="4171950" cy="4067175"/>
          </a:xfrm>
        </p:spPr>
      </p:pic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052582"/>
              </p:ext>
            </p:extLst>
          </p:nvPr>
        </p:nvGraphicFramePr>
        <p:xfrm>
          <a:off x="5996913" y="1967705"/>
          <a:ext cx="5356887" cy="4067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629"/>
                <a:gridCol w="1785629"/>
                <a:gridCol w="1785629"/>
              </a:tblGrid>
              <a:tr h="8134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x1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x2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y</a:t>
                      </a:r>
                      <a:endParaRPr lang="ko-KR" altLang="en-US" sz="2500" dirty="0"/>
                    </a:p>
                  </a:txBody>
                  <a:tcPr anchor="ctr"/>
                </a:tc>
              </a:tr>
              <a:tr h="8134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</a:tr>
              <a:tr h="8134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1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1</a:t>
                      </a:r>
                      <a:endParaRPr lang="ko-KR" altLang="en-US" sz="2500" dirty="0"/>
                    </a:p>
                  </a:txBody>
                  <a:tcPr anchor="ctr"/>
                </a:tc>
              </a:tr>
              <a:tr h="8134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1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1</a:t>
                      </a:r>
                      <a:endParaRPr lang="ko-KR" altLang="en-US" sz="2500" dirty="0"/>
                    </a:p>
                  </a:txBody>
                  <a:tcPr anchor="ctr"/>
                </a:tc>
              </a:tr>
              <a:tr h="8134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1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1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7" name="직선 연결선 6"/>
          <p:cNvCxnSpPr/>
          <p:nvPr/>
        </p:nvCxnSpPr>
        <p:spPr>
          <a:xfrm flipH="1">
            <a:off x="1683126" y="3626558"/>
            <a:ext cx="2014554" cy="18783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91637" y="4929945"/>
            <a:ext cx="315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선</a:t>
            </a:r>
            <a:r>
              <a:rPr lang="en-US" altLang="ko-KR" dirty="0" smtClean="0"/>
              <a:t> </a:t>
            </a:r>
            <a:r>
              <a:rPr lang="ko-KR" altLang="en-US" dirty="0" smtClean="0"/>
              <a:t>하나로 분할할 수 있는가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574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퍼셉트론을</a:t>
            </a:r>
            <a:r>
              <a:rPr lang="ko-KR" altLang="en-US" dirty="0" smtClean="0"/>
              <a:t> 이용한 </a:t>
            </a:r>
            <a:r>
              <a:rPr lang="en-US" altLang="ko-KR" dirty="0" smtClean="0"/>
              <a:t>XOR </a:t>
            </a:r>
            <a:r>
              <a:rPr lang="ko-KR" altLang="en-US" dirty="0" smtClean="0"/>
              <a:t>문제 해결</a:t>
            </a:r>
            <a:endParaRPr lang="ko-KR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0"/>
          <a:stretch/>
        </p:blipFill>
        <p:spPr bwMode="auto">
          <a:xfrm>
            <a:off x="1085850" y="1890093"/>
            <a:ext cx="10020300" cy="298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내용 개체 틀 2"/>
          <p:cNvSpPr txBox="1">
            <a:spLocks/>
          </p:cNvSpPr>
          <p:nvPr/>
        </p:nvSpPr>
        <p:spPr>
          <a:xfrm>
            <a:off x="838200" y="5071705"/>
            <a:ext cx="10515600" cy="1530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XOR </a:t>
            </a:r>
            <a:r>
              <a:rPr lang="ko-KR" altLang="en-US" dirty="0" smtClean="0"/>
              <a:t>문제는 </a:t>
            </a:r>
            <a:r>
              <a:rPr lang="ko-KR" altLang="en-US" dirty="0" err="1" smtClean="0"/>
              <a:t>퍼셉트론</a:t>
            </a:r>
            <a:r>
              <a:rPr lang="ko-KR" altLang="en-US" dirty="0" smtClean="0"/>
              <a:t> </a:t>
            </a:r>
            <a:r>
              <a:rPr lang="en-US" altLang="ko-KR" dirty="0" smtClean="0"/>
              <a:t>2</a:t>
            </a:r>
            <a:r>
              <a:rPr lang="ko-KR" altLang="en-US" dirty="0" smtClean="0"/>
              <a:t>개를 사용해서 공간분할을 할 수 있음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535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다층 </a:t>
            </a:r>
            <a:r>
              <a:rPr lang="ko-KR" altLang="en-US" dirty="0" err="1" smtClean="0"/>
              <a:t>퍼셉트론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7706"/>
            <a:ext cx="4171950" cy="4067175"/>
          </a:xfrm>
        </p:spPr>
      </p:pic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027463"/>
              </p:ext>
            </p:extLst>
          </p:nvPr>
        </p:nvGraphicFramePr>
        <p:xfrm>
          <a:off x="5996913" y="1967705"/>
          <a:ext cx="5356887" cy="4067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629"/>
                <a:gridCol w="1785629"/>
                <a:gridCol w="1785629"/>
              </a:tblGrid>
              <a:tr h="8134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x1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x2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y</a:t>
                      </a:r>
                      <a:endParaRPr lang="ko-KR" altLang="en-US" sz="2500" dirty="0"/>
                    </a:p>
                  </a:txBody>
                  <a:tcPr anchor="ctr"/>
                </a:tc>
              </a:tr>
              <a:tr h="8134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</a:tr>
              <a:tr h="8134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1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1</a:t>
                      </a:r>
                      <a:endParaRPr lang="ko-KR" altLang="en-US" sz="2500" dirty="0"/>
                    </a:p>
                  </a:txBody>
                  <a:tcPr anchor="ctr"/>
                </a:tc>
              </a:tr>
              <a:tr h="8134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1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1</a:t>
                      </a:r>
                      <a:endParaRPr lang="ko-KR" altLang="en-US" sz="2500" dirty="0"/>
                    </a:p>
                  </a:txBody>
                  <a:tcPr anchor="ctr"/>
                </a:tc>
              </a:tr>
              <a:tr h="8134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1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1</a:t>
                      </a:r>
                      <a:endParaRPr lang="ko-KR" alt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500" dirty="0" smtClean="0"/>
                        <a:t>0</a:t>
                      </a:r>
                      <a:endParaRPr lang="ko-KR" altLang="en-US" sz="25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70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다층 </a:t>
            </a:r>
            <a:r>
              <a:rPr lang="ko-KR" altLang="en-US" dirty="0" err="1" smtClean="0"/>
              <a:t>퍼셉트론을</a:t>
            </a:r>
            <a:r>
              <a:rPr lang="ko-KR" altLang="en-US" dirty="0" smtClean="0"/>
              <a:t> 이용한 </a:t>
            </a:r>
            <a:r>
              <a:rPr lang="en-US" altLang="ko-KR" dirty="0" smtClean="0"/>
              <a:t>XOR </a:t>
            </a:r>
            <a:r>
              <a:rPr lang="ko-KR" altLang="en-US" dirty="0" smtClean="0"/>
              <a:t>문제 해결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4990872"/>
            <a:ext cx="10515600" cy="897462"/>
          </a:xfrm>
        </p:spPr>
        <p:txBody>
          <a:bodyPr/>
          <a:lstStyle/>
          <a:p>
            <a:r>
              <a:rPr lang="ko-KR" altLang="en-US" dirty="0" smtClean="0"/>
              <a:t>두 </a:t>
            </a:r>
            <a:r>
              <a:rPr lang="ko-KR" altLang="en-US" dirty="0" err="1" smtClean="0"/>
              <a:t>퍼셉트론을</a:t>
            </a:r>
            <a:r>
              <a:rPr lang="ko-KR" altLang="en-US" dirty="0" smtClean="0"/>
              <a:t> 병렬로 결합하면 새로운 특징 공간이 되며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err="1" smtClean="0"/>
              <a:t>퍼셉트론</a:t>
            </a:r>
            <a:r>
              <a:rPr lang="ko-KR" altLang="en-US" dirty="0" smtClean="0"/>
              <a:t> 하나로 구분 가능한 새로운 문제로 변함</a:t>
            </a:r>
            <a:endParaRPr lang="ko-KR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0"/>
          <a:stretch/>
        </p:blipFill>
        <p:spPr bwMode="auto">
          <a:xfrm>
            <a:off x="1763536" y="1788607"/>
            <a:ext cx="8797283" cy="291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직선 연결선 6"/>
          <p:cNvCxnSpPr/>
          <p:nvPr/>
        </p:nvCxnSpPr>
        <p:spPr>
          <a:xfrm>
            <a:off x="8973178" y="2100859"/>
            <a:ext cx="1386673" cy="16881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구부러진 연결선 8"/>
          <p:cNvCxnSpPr/>
          <p:nvPr/>
        </p:nvCxnSpPr>
        <p:spPr>
          <a:xfrm rot="10800000">
            <a:off x="10339757" y="3446028"/>
            <a:ext cx="643093" cy="597876"/>
          </a:xfrm>
          <a:prstGeom prst="curvedConnector3">
            <a:avLst>
              <a:gd name="adj1" fmla="val -7813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136304" y="4131515"/>
            <a:ext cx="1693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/>
              <a:t>새로운 </a:t>
            </a:r>
            <a:r>
              <a:rPr lang="ko-KR" altLang="en-US" sz="1600" dirty="0" err="1" smtClean="0"/>
              <a:t>퍼셉트론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3753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FCN (Fully Connected Network)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62" y="2153444"/>
            <a:ext cx="7534275" cy="3695700"/>
          </a:xfrm>
        </p:spPr>
      </p:pic>
      <p:sp>
        <p:nvSpPr>
          <p:cNvPr id="5" name="TextBox 4"/>
          <p:cNvSpPr txBox="1"/>
          <p:nvPr/>
        </p:nvSpPr>
        <p:spPr>
          <a:xfrm>
            <a:off x="5202932" y="6104021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3</a:t>
            </a:r>
            <a:r>
              <a:rPr lang="ko-KR" altLang="en-US" dirty="0"/>
              <a:t>층 </a:t>
            </a:r>
            <a:r>
              <a:rPr lang="en-US" altLang="ko-KR" dirty="0"/>
              <a:t>FCN</a:t>
            </a:r>
            <a:endParaRPr lang="ko-KR" altLang="en-US" dirty="0"/>
          </a:p>
        </p:txBody>
      </p:sp>
      <p:sp>
        <p:nvSpPr>
          <p:cNvPr id="8" name="이등변 삼각형 7">
            <a:extLst>
              <a:ext uri="{FF2B5EF4-FFF2-40B4-BE49-F238E27FC236}">
                <a16:creationId xmlns="" xmlns:a16="http://schemas.microsoft.com/office/drawing/2014/main" id="{A2643216-A228-4D51-AD6A-F496826A8555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="" xmlns:a16="http://schemas.microsoft.com/office/drawing/2014/main" id="{A94CD23A-1F55-4F8A-AC23-B4DAB3B57C04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913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FCN (Fully Connected Network)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71647"/>
            <a:ext cx="10515600" cy="2459293"/>
          </a:xfrm>
        </p:spPr>
      </p:pic>
      <p:sp>
        <p:nvSpPr>
          <p:cNvPr id="7" name="이등변 삼각형 6">
            <a:extLst>
              <a:ext uri="{FF2B5EF4-FFF2-40B4-BE49-F238E27FC236}">
                <a16:creationId xmlns="" xmlns:a16="http://schemas.microsoft.com/office/drawing/2014/main" id="{B9470451-DC89-4E81-AD3F-F8F1A8B6DF33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8CA33B74-DE96-4219-A556-CED02E90C605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36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인공지능이란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pic>
        <p:nvPicPr>
          <p:cNvPr id="5" name="내용 개체 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33" y="1825625"/>
            <a:ext cx="7739533" cy="4351338"/>
          </a:xfrm>
          <a:prstGeom prst="rect">
            <a:avLst/>
          </a:prstGeom>
        </p:spPr>
      </p:pic>
      <p:sp>
        <p:nvSpPr>
          <p:cNvPr id="7" name="이등변 삼각형 6">
            <a:extLst>
              <a:ext uri="{FF2B5EF4-FFF2-40B4-BE49-F238E27FC236}">
                <a16:creationId xmlns="" xmlns:a16="http://schemas.microsoft.com/office/drawing/2014/main" id="{DAF50E19-BF81-4D8D-9807-D0A9F0D873B3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A738C9AA-FFC4-4264-B7C9-EDEE16916B90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946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Loss </a:t>
            </a:r>
            <a:r>
              <a:rPr lang="ko-KR" altLang="en-US" dirty="0"/>
              <a:t>함수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798563"/>
            <a:ext cx="507331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/>
              <a:t>Loss </a:t>
            </a:r>
            <a:r>
              <a:rPr lang="ko-KR" altLang="en-US" dirty="0"/>
              <a:t>함수는 추정치가 실제 데이터와 얼마나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차이 나는지 </a:t>
            </a:r>
            <a:r>
              <a:rPr lang="ko-KR" altLang="en-US" dirty="0"/>
              <a:t>평가하는 지표</a:t>
            </a:r>
            <a:endParaRPr lang="en-US" altLang="ko-KR" dirty="0"/>
          </a:p>
          <a:p>
            <a:pPr>
              <a:lnSpc>
                <a:spcPct val="150000"/>
              </a:lnSpc>
            </a:pP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정답을 잘 맞출수록 </a:t>
            </a:r>
            <a:r>
              <a:rPr lang="en-US" altLang="ko-KR" dirty="0"/>
              <a:t>Loss </a:t>
            </a:r>
            <a:r>
              <a:rPr lang="ko-KR" altLang="en-US" dirty="0"/>
              <a:t>함수의 값이 낮아지고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정답으로부터 </a:t>
            </a:r>
            <a:r>
              <a:rPr lang="ko-KR" altLang="en-US" dirty="0"/>
              <a:t>멀어질수록 </a:t>
            </a:r>
            <a:r>
              <a:rPr lang="en-US" altLang="ko-KR" dirty="0"/>
              <a:t>Loss </a:t>
            </a:r>
            <a:r>
              <a:rPr lang="ko-KR" altLang="en-US" dirty="0"/>
              <a:t>함수의 값이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커진다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Loss </a:t>
            </a:r>
            <a:r>
              <a:rPr lang="ko-KR" altLang="en-US" dirty="0" smtClean="0"/>
              <a:t>함수가 </a:t>
            </a:r>
            <a:r>
              <a:rPr lang="en-US" altLang="ko-KR" dirty="0" smtClean="0"/>
              <a:t>J(w)</a:t>
            </a:r>
            <a:r>
              <a:rPr lang="ko-KR" altLang="en-US" dirty="0" smtClean="0"/>
              <a:t>라고 하면 가중치 </a:t>
            </a:r>
            <a:r>
              <a:rPr lang="en-US" altLang="ko-KR" dirty="0" smtClean="0"/>
              <a:t>w</a:t>
            </a:r>
            <a:r>
              <a:rPr lang="ko-KR" altLang="en-US" dirty="0" smtClean="0"/>
              <a:t>가 문제를 잘 맞출수록 </a:t>
            </a:r>
            <a:r>
              <a:rPr lang="en-US" altLang="ko-KR" dirty="0" smtClean="0"/>
              <a:t>J(w)</a:t>
            </a:r>
            <a:r>
              <a:rPr lang="ko-KR" altLang="en-US" dirty="0" smtClean="0"/>
              <a:t>가 </a:t>
            </a:r>
            <a:r>
              <a:rPr lang="en-US" altLang="ko-KR" dirty="0" smtClean="0"/>
              <a:t>0</a:t>
            </a:r>
            <a:r>
              <a:rPr lang="ko-KR" altLang="en-US" dirty="0" smtClean="0"/>
              <a:t>에 가까워진다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825625"/>
            <a:ext cx="5295900" cy="3781425"/>
          </a:xfrm>
          <a:prstGeom prst="rect">
            <a:avLst/>
          </a:prstGeom>
        </p:spPr>
      </p:pic>
      <p:sp>
        <p:nvSpPr>
          <p:cNvPr id="4" name="이등변 삼각형 3">
            <a:extLst>
              <a:ext uri="{FF2B5EF4-FFF2-40B4-BE49-F238E27FC236}">
                <a16:creationId xmlns="" xmlns:a16="http://schemas.microsoft.com/office/drawing/2014/main" id="{EA6F1FB1-A1A2-4D7D-9D07-110B83C8C156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="" xmlns:a16="http://schemas.microsoft.com/office/drawing/2014/main" id="{E0C420B7-D379-4EA3-B27B-3E21E7A9BBF7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590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Forward Propagation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482326" y="1690687"/>
                <a:ext cx="4493711" cy="3670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altLang="ko-KR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altLang="ko-K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ko-K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ko-KR" sz="2400" dirty="0"/>
              </a:p>
              <a:p>
                <a:endParaRPr lang="en-US" altLang="ko-K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en-US" altLang="ko-K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en-US" altLang="ko-K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ko-K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ko-KR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326" y="1690687"/>
                <a:ext cx="4493711" cy="3670236"/>
              </a:xfrm>
              <a:prstGeom prst="rect">
                <a:avLst/>
              </a:prstGeom>
              <a:blipFill rotWithShape="0">
                <a:blip r:embed="rId2"/>
                <a:stretch>
                  <a:fillRect b="-66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내용 개체 틀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0015"/>
            <a:ext cx="5008606" cy="412255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661981" y="2112160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1" y="2112160"/>
                <a:ext cx="469557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661982" y="2746425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2" y="2746425"/>
                <a:ext cx="469557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661984" y="3375838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4" y="3375838"/>
                <a:ext cx="469557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61984" y="4166642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4" y="4166642"/>
                <a:ext cx="469557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661983" y="4736423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3" y="4736423"/>
                <a:ext cx="469557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661983" y="5456100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3" y="5456100"/>
                <a:ext cx="469557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639064" y="2746425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064" y="2746425"/>
                <a:ext cx="469557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639064" y="3365084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064" y="3365084"/>
                <a:ext cx="469557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639064" y="4025896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064" y="4025896"/>
                <a:ext cx="469557" cy="369332"/>
              </a:xfrm>
              <a:prstGeom prst="rect">
                <a:avLst/>
              </a:prstGeom>
              <a:blipFill rotWithShape="0">
                <a:blip r:embed="rId1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639064" y="4802410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064" y="4802410"/>
                <a:ext cx="469557" cy="369332"/>
              </a:xfrm>
              <a:prstGeom prst="rect">
                <a:avLst/>
              </a:prstGeom>
              <a:blipFill rotWithShape="0">
                <a:blip r:embed="rId13"/>
                <a:stretch>
                  <a:fillRect r="-6494"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846806" y="5618605"/>
                <a:ext cx="3696205" cy="887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/>
                  <a:t>Error(MSE):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806" y="5618605"/>
                <a:ext cx="3696205" cy="887935"/>
              </a:xfrm>
              <a:prstGeom prst="rect">
                <a:avLst/>
              </a:prstGeom>
              <a:blipFill rotWithShape="0">
                <a:blip r:embed="rId14"/>
                <a:stretch>
                  <a:fillRect l="-1320" t="-413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432324" y="2718753"/>
                <a:ext cx="2545492" cy="894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/>
                  <a:t>Sigmoid </a:t>
                </a:r>
                <a:r>
                  <a:rPr lang="ko-KR" altLang="en-US" dirty="0"/>
                  <a:t>함수</a:t>
                </a:r>
                <a:r>
                  <a:rPr lang="en-US" altLang="ko-KR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𝑠𝑖𝑔𝑚𝑜𝑖𝑑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ko-KR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2324" y="2718753"/>
                <a:ext cx="2545492" cy="894347"/>
              </a:xfrm>
              <a:prstGeom prst="rect">
                <a:avLst/>
              </a:prstGeom>
              <a:blipFill rotWithShape="0">
                <a:blip r:embed="rId15"/>
                <a:stretch>
                  <a:fillRect l="-1914" t="-40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이등변 삼각형 3">
            <a:extLst>
              <a:ext uri="{FF2B5EF4-FFF2-40B4-BE49-F238E27FC236}">
                <a16:creationId xmlns="" xmlns:a16="http://schemas.microsoft.com/office/drawing/2014/main" id="{CB21E432-0D4A-4F71-ABA7-20F05080C034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CC02B4E3-C965-4005-BE1A-A0FE7027CD2C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24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어떻게 학습을 할까</a:t>
            </a:r>
            <a:endParaRPr lang="ko-KR" altLang="en-US" dirty="0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490"/>
            <a:ext cx="4680858" cy="4621608"/>
          </a:xfrm>
        </p:spPr>
      </p:pic>
      <p:sp>
        <p:nvSpPr>
          <p:cNvPr id="8" name="TextBox 7"/>
          <p:cNvSpPr txBox="1"/>
          <p:nvPr/>
        </p:nvSpPr>
        <p:spPr>
          <a:xfrm>
            <a:off x="5519058" y="2085385"/>
            <a:ext cx="592601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함수의 최</a:t>
            </a:r>
            <a:r>
              <a:rPr lang="ko-KR" altLang="en-US" dirty="0"/>
              <a:t>솟</a:t>
            </a:r>
            <a:r>
              <a:rPr lang="ko-KR" altLang="en-US" dirty="0" smtClean="0"/>
              <a:t>값을 찾는 문제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최적의 가중치에서 </a:t>
            </a:r>
            <a:r>
              <a:rPr lang="en-US" altLang="ko-KR" dirty="0"/>
              <a:t>L</a:t>
            </a:r>
            <a:r>
              <a:rPr lang="en-US" altLang="ko-KR" dirty="0" smtClean="0"/>
              <a:t>oss </a:t>
            </a:r>
            <a:r>
              <a:rPr lang="ko-KR" altLang="en-US" dirty="0" smtClean="0"/>
              <a:t>함수의 값이 가장 낮다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L</a:t>
            </a:r>
            <a:r>
              <a:rPr lang="en-US" altLang="ko-KR" dirty="0" smtClean="0"/>
              <a:t>oss </a:t>
            </a:r>
            <a:r>
              <a:rPr lang="ko-KR" altLang="en-US" dirty="0" smtClean="0"/>
              <a:t>함수의 최저점으로 </a:t>
            </a:r>
            <a:r>
              <a:rPr lang="ko-KR" altLang="en-US" dirty="0"/>
              <a:t>가는 방향을 찾기 </a:t>
            </a:r>
            <a:r>
              <a:rPr lang="ko-KR" altLang="en-US" dirty="0" smtClean="0"/>
              <a:t>위해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1</a:t>
            </a:r>
            <a:r>
              <a:rPr lang="ko-KR" altLang="en-US" dirty="0"/>
              <a:t>차 미분을 </a:t>
            </a:r>
            <a:r>
              <a:rPr lang="ko-KR" altLang="en-US" dirty="0" smtClean="0"/>
              <a:t>사용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2</a:t>
            </a:r>
            <a:r>
              <a:rPr lang="ko-KR" altLang="en-US" dirty="0" smtClean="0"/>
              <a:t>차 미분을 사용하지 않는 이유</a:t>
            </a:r>
            <a:r>
              <a:rPr lang="en-US" altLang="ko-KR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- </a:t>
            </a:r>
            <a:r>
              <a:rPr lang="ko-KR" altLang="en-US" dirty="0" smtClean="0"/>
              <a:t>실제 </a:t>
            </a:r>
            <a:r>
              <a:rPr lang="ko-KR" altLang="en-US" dirty="0" err="1" smtClean="0"/>
              <a:t>딥러닝에서의</a:t>
            </a:r>
            <a:r>
              <a:rPr lang="ko-KR" altLang="en-US" dirty="0" smtClean="0"/>
              <a:t> 함수는 형태가 복잡하여 미분 계수의 계산이 힘들다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endParaRPr lang="en-US" altLang="ko-KR" dirty="0" smtClean="0"/>
          </a:p>
          <a:p>
            <a:pPr>
              <a:lnSpc>
                <a:spcPct val="150000"/>
              </a:lnSpc>
            </a:pP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6312098"/>
            <a:ext cx="591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Loss </a:t>
            </a:r>
            <a:r>
              <a:rPr lang="ko-KR" altLang="en-US" dirty="0" smtClean="0"/>
              <a:t>함수 </a:t>
            </a:r>
            <a:r>
              <a:rPr lang="en-US" altLang="ko-KR" dirty="0" smtClean="0"/>
              <a:t>– 0</a:t>
            </a:r>
            <a:r>
              <a:rPr lang="ko-KR" altLang="en-US" dirty="0" smtClean="0"/>
              <a:t>에 가까울수록 </a:t>
            </a:r>
            <a:r>
              <a:rPr lang="ko-KR" altLang="en-US" dirty="0" err="1" smtClean="0"/>
              <a:t>딥러닝</a:t>
            </a:r>
            <a:r>
              <a:rPr lang="ko-KR" altLang="en-US" dirty="0" smtClean="0"/>
              <a:t> 모델의 성능이 높음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99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어떻게 학습을 할까</a:t>
            </a: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1507"/>
            <a:ext cx="3934767" cy="2905170"/>
          </a:xfrm>
        </p:spPr>
      </p:pic>
      <p:sp>
        <p:nvSpPr>
          <p:cNvPr id="5" name="TextBox 4"/>
          <p:cNvSpPr txBox="1"/>
          <p:nvPr/>
        </p:nvSpPr>
        <p:spPr>
          <a:xfrm>
            <a:off x="1210434" y="4796677"/>
            <a:ext cx="3190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가중치가 </a:t>
            </a:r>
            <a:r>
              <a:rPr lang="en-US" altLang="ko-KR" dirty="0" smtClean="0"/>
              <a:t>2</a:t>
            </a:r>
            <a:r>
              <a:rPr lang="ko-KR" altLang="en-US" dirty="0" smtClean="0"/>
              <a:t>개인 </a:t>
            </a:r>
            <a:r>
              <a:rPr lang="en-US" altLang="ko-KR" dirty="0" smtClean="0"/>
              <a:t>loss function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84" y="1982759"/>
            <a:ext cx="3634730" cy="24778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2140" y="4796677"/>
            <a:ext cx="3788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가중치가 </a:t>
            </a:r>
            <a:r>
              <a:rPr lang="en-US" altLang="ko-KR" dirty="0" smtClean="0"/>
              <a:t>2</a:t>
            </a:r>
            <a:r>
              <a:rPr lang="ko-KR" altLang="en-US" dirty="0" smtClean="0"/>
              <a:t>개인 복잡한 문제에서의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loss function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5779056"/>
            <a:ext cx="8045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딥러닝으로</a:t>
            </a:r>
            <a:r>
              <a:rPr lang="ko-KR" altLang="en-US" dirty="0" smtClean="0"/>
              <a:t> 다루는 문제는 복잡한 문제이며 가중치의 개수도 엄청나게 많다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-&gt; 2</a:t>
            </a:r>
            <a:r>
              <a:rPr lang="ko-KR" altLang="en-US" dirty="0" smtClean="0"/>
              <a:t>차 미분을 구하기가 매우 어려움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351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경사 </a:t>
            </a:r>
            <a:r>
              <a:rPr lang="ko-KR" altLang="en-US" dirty="0" err="1" smtClean="0"/>
              <a:t>하강법</a:t>
            </a:r>
            <a:r>
              <a:rPr lang="en-US" altLang="ko-KR" dirty="0" smtClean="0"/>
              <a:t>(Gradient Descent)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553200" y="2961089"/>
            <a:ext cx="4800600" cy="156067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ko-KR" altLang="en-US" sz="2000" dirty="0" smtClean="0"/>
              <a:t>함수의 기울기를 구해 최저점으로 가는 방향을 찾고 </a:t>
            </a:r>
            <a:r>
              <a:rPr lang="en-US" altLang="ko-KR" sz="2000" dirty="0" smtClean="0"/>
              <a:t>learning rate</a:t>
            </a:r>
            <a:r>
              <a:rPr lang="ko-KR" altLang="en-US" sz="2000" dirty="0" smtClean="0"/>
              <a:t>만큼 그 방향을 향해 가중치를 업데이트한다</a:t>
            </a:r>
            <a:r>
              <a:rPr lang="en-US" altLang="ko-KR" sz="2000" dirty="0" smtClean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14613"/>
            <a:ext cx="57150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9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Learning rate</a:t>
            </a:r>
            <a:endParaRPr lang="ko-KR" altLang="en-US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43" y="2468062"/>
            <a:ext cx="7849714" cy="3066464"/>
          </a:xfrm>
        </p:spPr>
      </p:pic>
      <p:cxnSp>
        <p:nvCxnSpPr>
          <p:cNvPr id="12" name="직선 연결선 11"/>
          <p:cNvCxnSpPr/>
          <p:nvPr/>
        </p:nvCxnSpPr>
        <p:spPr>
          <a:xfrm>
            <a:off x="8172450" y="4636294"/>
            <a:ext cx="97631" cy="52387"/>
          </a:xfrm>
          <a:prstGeom prst="line">
            <a:avLst/>
          </a:prstGeom>
          <a:ln w="19050">
            <a:solidFill>
              <a:srgbClr val="F88E8E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 flipV="1">
            <a:off x="8270081" y="4593431"/>
            <a:ext cx="16669" cy="95250"/>
          </a:xfrm>
          <a:prstGeom prst="line">
            <a:avLst/>
          </a:prstGeom>
          <a:ln w="19050">
            <a:solidFill>
              <a:srgbClr val="F88E8E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이등변 삼각형 3">
            <a:extLst>
              <a:ext uri="{FF2B5EF4-FFF2-40B4-BE49-F238E27FC236}">
                <a16:creationId xmlns="" xmlns:a16="http://schemas.microsoft.com/office/drawing/2014/main" id="{1B7ABFD1-89E4-4A37-B896-C6109328DF12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8F3DE2DF-D3B9-4201-8B45-B359F143C2B5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7567128" y="5534411"/>
            <a:ext cx="2656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학습이 오래 걸리며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최저점에 도달하지 못함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71143" y="5534411"/>
            <a:ext cx="26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최저점에 수렴하지 못함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0293" y="5527806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최저점에 도달</a:t>
            </a:r>
          </a:p>
        </p:txBody>
      </p:sp>
    </p:spTree>
    <p:extLst>
      <p:ext uri="{BB962C8B-B14F-4D97-AF65-F5344CB8AC3E}">
        <p14:creationId xmlns:p14="http://schemas.microsoft.com/office/powerpoint/2010/main" val="387465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Learning rate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482" y="2165684"/>
            <a:ext cx="8459036" cy="3671220"/>
          </a:xfrm>
        </p:spPr>
      </p:pic>
      <p:sp>
        <p:nvSpPr>
          <p:cNvPr id="7" name="이등변 삼각형 6">
            <a:extLst>
              <a:ext uri="{FF2B5EF4-FFF2-40B4-BE49-F238E27FC236}">
                <a16:creationId xmlns="" xmlns:a16="http://schemas.microsoft.com/office/drawing/2014/main" id="{3DB31713-7C99-4FE5-AD4E-361E6D971BC8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9B02346F-CA1C-4873-977D-3AC14FE2EBB2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7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연쇄 법칙</a:t>
            </a:r>
          </a:p>
        </p:txBody>
      </p:sp>
      <p:sp>
        <p:nvSpPr>
          <p:cNvPr id="7" name="이등변 삼각형 6">
            <a:extLst>
              <a:ext uri="{FF2B5EF4-FFF2-40B4-BE49-F238E27FC236}">
                <a16:creationId xmlns="" xmlns:a16="http://schemas.microsoft.com/office/drawing/2014/main" id="{0A1F2B3F-BC47-456D-A1EC-C0DB6E8D3C60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7E8D15DD-3406-4B02-A97D-9D7536A5A3D6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A996BA77-B499-4F2D-8790-A1867D23B740}"/>
                  </a:ext>
                </a:extLst>
              </p:cNvPr>
              <p:cNvSpPr txBox="1"/>
              <p:nvPr/>
            </p:nvSpPr>
            <p:spPr>
              <a:xfrm>
                <a:off x="838200" y="2078830"/>
                <a:ext cx="4838184" cy="2165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3000" dirty="0" smtClean="0">
                    <a:latin typeface="Cambria Math" panose="02040503050406030204" pitchFamily="18" charset="0"/>
                  </a:rPr>
                  <a:t>f(g(x))</a:t>
                </a:r>
                <a:r>
                  <a:rPr lang="ko-KR" altLang="en-US" sz="3000" dirty="0" smtClean="0">
                    <a:latin typeface="Cambria Math" panose="02040503050406030204" pitchFamily="18" charset="0"/>
                  </a:rPr>
                  <a:t>를 </a:t>
                </a:r>
                <a:r>
                  <a:rPr lang="en-US" altLang="ko-KR" sz="3000" dirty="0" smtClean="0">
                    <a:latin typeface="Cambria Math" panose="02040503050406030204" pitchFamily="18" charset="0"/>
                  </a:rPr>
                  <a:t>x</a:t>
                </a:r>
                <a:r>
                  <a:rPr lang="ko-KR" altLang="en-US" sz="3000" dirty="0" smtClean="0">
                    <a:latin typeface="Cambria Math" panose="02040503050406030204" pitchFamily="18" charset="0"/>
                  </a:rPr>
                  <a:t>에 대해 미분하면</a:t>
                </a:r>
                <a:endParaRPr lang="en-US" altLang="ko-KR" sz="3000" dirty="0" smtClean="0">
                  <a:latin typeface="Cambria Math" panose="02040503050406030204" pitchFamily="18" charset="0"/>
                </a:endParaRPr>
              </a:p>
              <a:p>
                <a:endParaRPr lang="en-US" altLang="ko-KR" sz="3000" b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3600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ko-KR" sz="36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ko-KR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3600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ko-KR" sz="3600" b="0" i="1" smtClean="0">
                              <a:latin typeface="Cambria Math" panose="02040503050406030204" pitchFamily="18" charset="0"/>
                            </a:rPr>
                            <m:t>𝑑𝑔</m:t>
                          </m:r>
                        </m:den>
                      </m:f>
                      <m:r>
                        <a:rPr lang="en-US" altLang="ko-K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ko-K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𝑑𝑔</m:t>
                          </m:r>
                        </m:num>
                        <m:den>
                          <m:r>
                            <a:rPr lang="en-US" altLang="ko-K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altLang="ko-KR" sz="3600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996BA77-B499-4F2D-8790-A1867D23B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078830"/>
                <a:ext cx="4838184" cy="2165914"/>
              </a:xfrm>
              <a:prstGeom prst="rect">
                <a:avLst/>
              </a:prstGeom>
              <a:blipFill rotWithShape="0">
                <a:blip r:embed="rId2"/>
                <a:stretch>
                  <a:fillRect l="-3026" t="-3662" r="-227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A996BA77-B499-4F2D-8790-A1867D23B740}"/>
                  </a:ext>
                </a:extLst>
              </p:cNvPr>
              <p:cNvSpPr txBox="1"/>
              <p:nvPr/>
            </p:nvSpPr>
            <p:spPr>
              <a:xfrm>
                <a:off x="1410956" y="4244744"/>
                <a:ext cx="5795176" cy="2350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ko-KR" sz="36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ko-KR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ko-K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3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altLang="ko-KR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ko-KR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3600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ko-KR" sz="3600" b="0" i="1" smtClean="0">
                              <a:latin typeface="Cambria Math" panose="02040503050406030204" pitchFamily="18" charset="0"/>
                            </a:rPr>
                            <m:t>𝑑𝑔</m:t>
                          </m:r>
                        </m:den>
                      </m:f>
                      <m:r>
                        <a:rPr lang="en-US" altLang="ko-K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ko-K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𝑑𝑔</m:t>
                          </m:r>
                        </m:num>
                        <m:den>
                          <m:r>
                            <a:rPr lang="en-US" altLang="ko-K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altLang="ko-KR" sz="3600" b="0" dirty="0"/>
              </a:p>
              <a:p>
                <a:endParaRPr lang="en-US" altLang="ko-KR" sz="3600" dirty="0"/>
              </a:p>
              <a:p>
                <a:r>
                  <a:rPr lang="en-US" altLang="ko-KR" sz="3600" dirty="0"/>
                  <a:t>		</a:t>
                </a:r>
                <a14:m>
                  <m:oMath xmlns:m="http://schemas.openxmlformats.org/officeDocument/2006/math">
                    <m:r>
                      <a:rPr lang="en-US" altLang="ko-KR" sz="3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3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ko-KR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en-US" altLang="ko-KR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3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ko-KR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altLang="ko-K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ko-KR" sz="36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ko-KR" sz="3600" b="0" i="1" smtClean="0">
                        <a:latin typeface="Cambria Math" panose="02040503050406030204" pitchFamily="18" charset="0"/>
                      </a:rPr>
                      <m:t>′(</m:t>
                    </m:r>
                    <m:r>
                      <a:rPr lang="en-US" altLang="ko-KR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ko-KR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996BA77-B499-4F2D-8790-A1867D23B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956" y="4244744"/>
                <a:ext cx="5795176" cy="235058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639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역전파</a:t>
            </a:r>
            <a:endParaRPr lang="ko-KR" altLang="en-US" dirty="0"/>
          </a:p>
        </p:txBody>
      </p:sp>
      <p:pic>
        <p:nvPicPr>
          <p:cNvPr id="6" name="내용 개체 틀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0015"/>
            <a:ext cx="5008606" cy="41225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61981" y="2112160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1" y="2112160"/>
                <a:ext cx="469557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61982" y="2746425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2" y="2746425"/>
                <a:ext cx="469557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61984" y="3375838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4" y="3375838"/>
                <a:ext cx="469557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61984" y="4166642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4" y="4166642"/>
                <a:ext cx="469557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661983" y="4736423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3" y="4736423"/>
                <a:ext cx="469557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661983" y="5456100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3" y="5456100"/>
                <a:ext cx="469557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639064" y="2746425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064" y="2746425"/>
                <a:ext cx="469557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39064" y="3365084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064" y="3365084"/>
                <a:ext cx="469557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639064" y="4025896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064" y="4025896"/>
                <a:ext cx="469557" cy="369332"/>
              </a:xfrm>
              <a:prstGeom prst="rect">
                <a:avLst/>
              </a:prstGeom>
              <a:blipFill rotWithShape="0">
                <a:blip r:embed="rId1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39064" y="4802410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064" y="4802410"/>
                <a:ext cx="469557" cy="369332"/>
              </a:xfrm>
              <a:prstGeom prst="rect">
                <a:avLst/>
              </a:prstGeom>
              <a:blipFill rotWithShape="0">
                <a:blip r:embed="rId13"/>
                <a:stretch>
                  <a:fillRect r="-6494"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670853" y="3302633"/>
                <a:ext cx="6919785" cy="3236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ko-K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ko-KR" sz="2400" dirty="0"/>
              </a:p>
              <a:p>
                <a:endParaRPr lang="en-US" altLang="ko-K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)(1−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(1−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ko-KR" sz="2400" dirty="0"/>
              </a:p>
              <a:p>
                <a:endParaRPr lang="en-US" altLang="ko-KR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853" y="3302633"/>
                <a:ext cx="6919785" cy="323691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059158" y="784168"/>
                <a:ext cx="4895335" cy="1697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/>
                  <a:t>Sigmoid </a:t>
                </a:r>
                <a:r>
                  <a:rPr lang="ko-KR" altLang="en-US" dirty="0"/>
                  <a:t>함수</a:t>
                </a:r>
                <a:r>
                  <a:rPr lang="en-US" altLang="ko-KR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𝑠𝑖𝑔𝑚𝑜𝑖𝑑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ko-KR" dirty="0"/>
              </a:p>
              <a:p>
                <a:r>
                  <a:rPr lang="en-US" altLang="ko-KR" dirty="0"/>
                  <a:t>Sigmoid </a:t>
                </a:r>
                <a:r>
                  <a:rPr lang="ko-KR" altLang="en-US" dirty="0"/>
                  <a:t>함수 미분</a:t>
                </a:r>
                <a:r>
                  <a:rPr lang="en-US" altLang="ko-KR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𝑠𝑖𝑔𝑚𝑜𝑖𝑑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)(1−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𝑠𝑖𝑔𝑚𝑜𝑖𝑑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r>
                  <a:rPr lang="en-US" altLang="ko-KR" b="0" dirty="0"/>
                  <a:t/>
                </a:r>
                <a:br>
                  <a:rPr lang="en-US" altLang="ko-KR" b="0" dirty="0"/>
                </a:br>
                <a:endParaRPr lang="ko-KR" alt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158" y="784168"/>
                <a:ext cx="4895335" cy="1697324"/>
              </a:xfrm>
              <a:prstGeom prst="rect">
                <a:avLst/>
              </a:prstGeom>
              <a:blipFill>
                <a:blip r:embed="rId15"/>
                <a:stretch>
                  <a:fillRect l="-1121" t="-21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이등변 삼각형 3">
            <a:extLst>
              <a:ext uri="{FF2B5EF4-FFF2-40B4-BE49-F238E27FC236}">
                <a16:creationId xmlns="" xmlns:a16="http://schemas.microsoft.com/office/drawing/2014/main" id="{665F0AC2-8135-4FE0-B153-7477601BC970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5EE1B847-A5BE-4DDA-9BCE-1BE6823D797C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직사각형 18"/>
              <p:cNvSpPr/>
              <p:nvPr/>
            </p:nvSpPr>
            <p:spPr>
              <a:xfrm>
                <a:off x="2802363" y="6273194"/>
                <a:ext cx="2335319" cy="393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9" name="직사각형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363" y="6273194"/>
                <a:ext cx="2335319" cy="393121"/>
              </a:xfrm>
              <a:prstGeom prst="rect">
                <a:avLst/>
              </a:prstGeom>
              <a:blipFill rotWithShape="0">
                <a:blip r:embed="rId1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939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역전파</a:t>
            </a:r>
            <a:endParaRPr lang="ko-KR" altLang="en-US" dirty="0"/>
          </a:p>
        </p:txBody>
      </p:sp>
      <p:pic>
        <p:nvPicPr>
          <p:cNvPr id="6" name="내용 개체 틀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0015"/>
            <a:ext cx="5008606" cy="41225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61981" y="2112160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1" y="2112160"/>
                <a:ext cx="469557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61982" y="2746425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2" y="2746425"/>
                <a:ext cx="469557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61984" y="3375838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4" y="3375838"/>
                <a:ext cx="469557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61984" y="4166642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4" y="4166642"/>
                <a:ext cx="469557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661983" y="4736423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3" y="4736423"/>
                <a:ext cx="469557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661983" y="5456100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3" y="5456100"/>
                <a:ext cx="469557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639064" y="2746425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064" y="2746425"/>
                <a:ext cx="469557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39064" y="3365084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064" y="3365084"/>
                <a:ext cx="469557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639064" y="4025896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064" y="4025896"/>
                <a:ext cx="469557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39064" y="4802410"/>
                <a:ext cx="469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064" y="4802410"/>
                <a:ext cx="469557" cy="369332"/>
              </a:xfrm>
              <a:prstGeom prst="rect">
                <a:avLst/>
              </a:prstGeom>
              <a:blipFill rotWithShape="0">
                <a:blip r:embed="rId12"/>
                <a:stretch>
                  <a:fillRect r="-6494"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203092" y="1557340"/>
                <a:ext cx="5733534" cy="404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ko-K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  <m:oMath xmlns:m="http://schemas.openxmlformats.org/officeDocument/2006/math"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)(1−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(1−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ko-KR" dirty="0"/>
              </a:p>
              <a:p>
                <a:endParaRPr lang="en-US" altLang="ko-K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ko-KR" dirty="0"/>
              </a:p>
              <a:p>
                <a:endParaRPr lang="en-US" altLang="ko-KR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</m:den>
                      </m:f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</m:den>
                      </m:f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ko-KR" sz="2400" dirty="0"/>
              </a:p>
              <a:p>
                <a:endParaRPr lang="en-US" altLang="ko-KR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092" y="1557340"/>
                <a:ext cx="5733534" cy="4042966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이등변 삼각형 4">
            <a:extLst>
              <a:ext uri="{FF2B5EF4-FFF2-40B4-BE49-F238E27FC236}">
                <a16:creationId xmlns="" xmlns:a16="http://schemas.microsoft.com/office/drawing/2014/main" id="{04C2DCD8-1D31-4EB3-95BC-87F27F664A74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="" xmlns:a16="http://schemas.microsoft.com/office/drawing/2014/main" id="{26AAD0E4-7338-42D0-BB71-7BF5246C868F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직사각형 17"/>
              <p:cNvSpPr/>
              <p:nvPr/>
            </p:nvSpPr>
            <p:spPr>
              <a:xfrm>
                <a:off x="2802363" y="6273194"/>
                <a:ext cx="2335319" cy="393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8" name="직사각형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363" y="6273194"/>
                <a:ext cx="2335319" cy="393121"/>
              </a:xfrm>
              <a:prstGeom prst="rect">
                <a:avLst/>
              </a:prstGeom>
              <a:blipFill rotWithShape="0">
                <a:blip r:embed="rId1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46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인공지능의 역사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95F230F9-B35B-4FC4-8006-6694543265A4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AC5CC1-B7A1-46EE-855F-288C2D0FB231}"/>
              </a:ext>
            </a:extLst>
          </p:cNvPr>
          <p:cNvSpPr txBox="1"/>
          <p:nvPr/>
        </p:nvSpPr>
        <p:spPr>
          <a:xfrm>
            <a:off x="950025" y="1828800"/>
            <a:ext cx="7416005" cy="2116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/>
              <a:t>1843 Ada</a:t>
            </a:r>
            <a:r>
              <a:rPr lang="ko-KR" altLang="en-US" dirty="0"/>
              <a:t> </a:t>
            </a:r>
            <a:r>
              <a:rPr lang="en-US" altLang="ko-KR" dirty="0"/>
              <a:t>“…</a:t>
            </a:r>
            <a:r>
              <a:rPr lang="ko-KR" altLang="en-US" dirty="0"/>
              <a:t> 해석엔진은 꽤 복잡한 곡을 작곡할 수도 있다</a:t>
            </a:r>
            <a:r>
              <a:rPr lang="en-US" altLang="ko-KR" dirty="0"/>
              <a:t>“ </a:t>
            </a:r>
            <a:r>
              <a:rPr lang="ko-KR" altLang="en-US" dirty="0"/>
              <a:t>논문 발표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1950 </a:t>
            </a:r>
            <a:r>
              <a:rPr lang="ko-KR" altLang="en-US" dirty="0"/>
              <a:t>인공지능 여부를 판별하는 튜링 </a:t>
            </a:r>
            <a:r>
              <a:rPr lang="en-US" altLang="ko-KR" dirty="0"/>
              <a:t>Turing</a:t>
            </a:r>
            <a:r>
              <a:rPr lang="ko-KR" altLang="en-US" dirty="0"/>
              <a:t> 테스트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1958 </a:t>
            </a:r>
            <a:r>
              <a:rPr lang="ko-KR" altLang="en-US" dirty="0" err="1"/>
              <a:t>로젠블렛</a:t>
            </a:r>
            <a:r>
              <a:rPr lang="ko-KR" altLang="en-US" dirty="0"/>
              <a:t> </a:t>
            </a:r>
            <a:r>
              <a:rPr lang="en-US" altLang="ko-KR" dirty="0"/>
              <a:t>Rosenblatt</a:t>
            </a:r>
            <a:r>
              <a:rPr lang="ko-KR" altLang="en-US" dirty="0"/>
              <a:t>이 </a:t>
            </a:r>
            <a:r>
              <a:rPr lang="ko-KR" altLang="en-US" dirty="0" err="1"/>
              <a:t>퍼셉트론</a:t>
            </a:r>
            <a:r>
              <a:rPr lang="ko-KR" altLang="en-US" dirty="0"/>
              <a:t> 제안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1959 </a:t>
            </a:r>
            <a:r>
              <a:rPr lang="ko-KR" altLang="en-US" dirty="0"/>
              <a:t>사무엘 </a:t>
            </a:r>
            <a:r>
              <a:rPr lang="en-US" altLang="ko-KR" dirty="0"/>
              <a:t>Samuel</a:t>
            </a:r>
            <a:r>
              <a:rPr lang="ko-KR" altLang="en-US" dirty="0"/>
              <a:t>이 기계학습을 이용한 </a:t>
            </a:r>
            <a:r>
              <a:rPr lang="ko-KR" altLang="en-US" dirty="0" err="1"/>
              <a:t>체커</a:t>
            </a:r>
            <a:r>
              <a:rPr lang="ko-KR" altLang="en-US" dirty="0"/>
              <a:t> 게임 프로그램 개발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1969 </a:t>
            </a:r>
            <a:r>
              <a:rPr lang="ko-KR" altLang="en-US" dirty="0" err="1"/>
              <a:t>민스키</a:t>
            </a:r>
            <a:r>
              <a:rPr lang="ko-KR" altLang="en-US" dirty="0"/>
              <a:t> </a:t>
            </a:r>
            <a:r>
              <a:rPr lang="en-US" altLang="ko-KR" dirty="0"/>
              <a:t>Minsky</a:t>
            </a:r>
            <a:r>
              <a:rPr lang="ko-KR" altLang="en-US" dirty="0"/>
              <a:t>가 </a:t>
            </a:r>
            <a:r>
              <a:rPr lang="ko-KR" altLang="en-US" dirty="0" err="1"/>
              <a:t>퍼셉트론의</a:t>
            </a:r>
            <a:r>
              <a:rPr lang="ko-KR" altLang="en-US" dirty="0"/>
              <a:t> 과대포장 지적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283F2A1A-6917-48CF-AEB6-91644A537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822" y="4104317"/>
            <a:ext cx="3292300" cy="2480412"/>
          </a:xfrm>
          <a:prstGeom prst="rect">
            <a:avLst/>
          </a:prstGeom>
        </p:spPr>
      </p:pic>
      <p:pic>
        <p:nvPicPr>
          <p:cNvPr id="20" name="그림 19" descr="노트북, 사람, 실내, 컴퓨터이(가) 표시된 사진&#10;&#10;자동 생성된 설명">
            <a:extLst>
              <a:ext uri="{FF2B5EF4-FFF2-40B4-BE49-F238E27FC236}">
                <a16:creationId xmlns="" xmlns:a16="http://schemas.microsoft.com/office/drawing/2014/main" id="{99CBF274-CC46-4127-B479-4163CF58E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151" y="3665994"/>
            <a:ext cx="5170330" cy="291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0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순전파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8" y="1690688"/>
            <a:ext cx="10891263" cy="208489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0368" y="3910826"/>
                <a:ext cx="4895335" cy="89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dirty="0" smtClean="0"/>
                  <a:t>활성 </a:t>
                </a:r>
                <a:r>
                  <a:rPr lang="en-US" altLang="ko-KR" dirty="0" smtClean="0"/>
                  <a:t>Activation </a:t>
                </a:r>
                <a:r>
                  <a:rPr lang="ko-KR" altLang="en-US" dirty="0" smtClean="0"/>
                  <a:t>함수 </a:t>
                </a:r>
                <a:r>
                  <a:rPr lang="en-US" altLang="ko-KR" dirty="0" smtClean="0"/>
                  <a:t>= Sigmoid </a:t>
                </a:r>
                <a:r>
                  <a:rPr lang="ko-KR" altLang="en-US" dirty="0" smtClean="0"/>
                  <a:t>함수</a:t>
                </a:r>
                <a:endParaRPr lang="en-US" altLang="ko-K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𝑠𝑖𝑔𝑚𝑜𝑖𝑑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r>
                  <a:rPr lang="en-US" altLang="ko-KR" b="0" dirty="0"/>
                  <a:t/>
                </a:r>
                <a:br>
                  <a:rPr lang="en-US" altLang="ko-KR" b="0" dirty="0"/>
                </a:br>
                <a:endParaRPr lang="ko-KR" alt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68" y="3910826"/>
                <a:ext cx="4895335" cy="894412"/>
              </a:xfrm>
              <a:prstGeom prst="rect">
                <a:avLst/>
              </a:prstGeom>
              <a:blipFill rotWithShape="0">
                <a:blip r:embed="rId3"/>
                <a:stretch>
                  <a:fillRect l="-1121" t="-411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073446" y="3910826"/>
            <a:ext cx="5854488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 smtClean="0"/>
              <a:t>hidden1 = sigmoid(w1*input)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hidden2 = sigmoid(w2*hidden1)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output = sigmoid(w3*hidden2)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output = sigmoid(w3*sigmoid(w2*sigmoid(w1*input)))</a:t>
            </a:r>
          </a:p>
          <a:p>
            <a:pPr>
              <a:lnSpc>
                <a:spcPct val="15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27254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역전파</a:t>
            </a:r>
            <a:endParaRPr lang="ko-KR" altLang="en-US" dirty="0"/>
          </a:p>
        </p:txBody>
      </p:sp>
      <p:pic>
        <p:nvPicPr>
          <p:cNvPr id="11" name="내용 개체 틀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85" y="1690687"/>
            <a:ext cx="11369518" cy="217645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8185" y="3913784"/>
                <a:ext cx="5040804" cy="2223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den>
                      </m:f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altLang="ko-KR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ko-KR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)(1−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US" altLang="ko-KR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r>
                  <a:rPr lang="en-US" altLang="ko-KR" dirty="0"/>
                  <a:t/>
                </a:r>
                <a:br>
                  <a:rPr lang="en-US" altLang="ko-KR" dirty="0"/>
                </a:br>
                <a:endParaRPr lang="ko-KR" altLang="en-US" dirty="0"/>
              </a:p>
              <a:p>
                <a:endParaRPr lang="en-US" altLang="ko-KR" dirty="0"/>
              </a:p>
              <a:p>
                <a:endParaRPr lang="en-US" altLang="ko-KR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85" y="3913784"/>
                <a:ext cx="5040804" cy="222323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5751998" y="3913784"/>
                <a:ext cx="5985741" cy="1218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𝑑𝑤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𝑜𝑢𝑡𝑝𝑢𝑡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𝑜𝑢𝑡𝑝𝑢𝑡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h𝑖𝑑𝑑𝑒𝑛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h𝑖𝑑𝑑𝑒𝑛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h𝑖𝑑𝑑𝑒𝑛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h𝑖𝑑𝑑𝑒𝑛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𝑑𝑤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altLang="ko-KR" dirty="0" smtClean="0"/>
              </a:p>
              <a:p>
                <a:endParaRPr lang="en-US" altLang="ko-KR" dirty="0"/>
              </a:p>
              <a:p>
                <a:endParaRPr lang="ko-KR" altLang="en-US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998" y="3913784"/>
                <a:ext cx="5985741" cy="121892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219504" y="5678716"/>
            <a:ext cx="9906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오류 </a:t>
            </a:r>
            <a:r>
              <a:rPr lang="ko-KR" altLang="en-US" dirty="0" err="1" smtClean="0"/>
              <a:t>역전파를</a:t>
            </a:r>
            <a:r>
              <a:rPr lang="ko-KR" altLang="en-US" dirty="0" smtClean="0"/>
              <a:t> </a:t>
            </a:r>
            <a:r>
              <a:rPr lang="ko-KR" altLang="en-US" dirty="0"/>
              <a:t>이용하여 미리 해당 </a:t>
            </a:r>
            <a:r>
              <a:rPr lang="ko-KR" altLang="en-US" dirty="0" err="1"/>
              <a:t>노드에서</a:t>
            </a:r>
            <a:r>
              <a:rPr lang="ko-KR" altLang="en-US" dirty="0"/>
              <a:t> </a:t>
            </a:r>
            <a:r>
              <a:rPr lang="ko-KR" altLang="en-US" dirty="0" err="1"/>
              <a:t>역전파되는</a:t>
            </a:r>
            <a:r>
              <a:rPr lang="ko-KR" altLang="en-US" dirty="0"/>
              <a:t> 기울기의 변화에 대한 설정을 해두면</a:t>
            </a:r>
            <a:r>
              <a:rPr lang="en-US" altLang="ko-KR" dirty="0"/>
              <a:t>, 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따로 </a:t>
            </a:r>
            <a:r>
              <a:rPr lang="ko-KR" altLang="en-US" dirty="0"/>
              <a:t>계산할 것도 없이 기울기를 </a:t>
            </a:r>
            <a:r>
              <a:rPr lang="ko-KR" altLang="en-US" dirty="0" smtClean="0"/>
              <a:t>알아낼 수 있음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6941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Epoch</a:t>
            </a:r>
            <a:endParaRPr lang="ko-KR" altLang="en-US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949" y="1690689"/>
            <a:ext cx="8018102" cy="4621210"/>
          </a:xfrm>
        </p:spPr>
      </p:pic>
    </p:spTree>
    <p:extLst>
      <p:ext uri="{BB962C8B-B14F-4D97-AF65-F5344CB8AC3E}">
        <p14:creationId xmlns:p14="http://schemas.microsoft.com/office/powerpoint/2010/main" val="388324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16140" y="2031524"/>
            <a:ext cx="7977724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500" dirty="0" smtClean="0"/>
              <a:t>Epoch: </a:t>
            </a:r>
            <a:r>
              <a:rPr lang="ko-KR" altLang="en-US" sz="2500" dirty="0" smtClean="0"/>
              <a:t>전체 데이터를 한 번 학습하는 것</a:t>
            </a:r>
            <a:endParaRPr lang="en-US" altLang="ko-KR" sz="2500" dirty="0" smtClean="0"/>
          </a:p>
          <a:p>
            <a:pPr>
              <a:lnSpc>
                <a:spcPct val="150000"/>
              </a:lnSpc>
            </a:pPr>
            <a:endParaRPr lang="en-US" altLang="ko-KR" sz="2500" dirty="0" smtClean="0"/>
          </a:p>
          <a:p>
            <a:pPr>
              <a:lnSpc>
                <a:spcPct val="150000"/>
              </a:lnSpc>
            </a:pPr>
            <a:r>
              <a:rPr lang="en-US" altLang="ko-KR" sz="2500" dirty="0" smtClean="0"/>
              <a:t>Batch: </a:t>
            </a:r>
            <a:r>
              <a:rPr lang="ko-KR" altLang="en-US" sz="2500" dirty="0" smtClean="0"/>
              <a:t>한 번에 학습하는 데이터 집합</a:t>
            </a:r>
            <a:endParaRPr lang="en-US" altLang="ko-KR" sz="2500" dirty="0" smtClean="0"/>
          </a:p>
          <a:p>
            <a:pPr>
              <a:lnSpc>
                <a:spcPct val="150000"/>
              </a:lnSpc>
            </a:pPr>
            <a:endParaRPr lang="en-US" altLang="ko-KR" sz="2500" dirty="0" smtClean="0"/>
          </a:p>
          <a:p>
            <a:pPr>
              <a:lnSpc>
                <a:spcPct val="150000"/>
              </a:lnSpc>
            </a:pPr>
            <a:endParaRPr lang="en-US" altLang="ko-KR" sz="2500" dirty="0"/>
          </a:p>
          <a:p>
            <a:pPr>
              <a:lnSpc>
                <a:spcPct val="150000"/>
              </a:lnSpc>
            </a:pPr>
            <a:r>
              <a:rPr lang="en-US" altLang="ko-KR" sz="2500" dirty="0" smtClean="0"/>
              <a:t>Iteration: epoch</a:t>
            </a:r>
            <a:r>
              <a:rPr lang="ko-KR" altLang="en-US" sz="2500" dirty="0" smtClean="0"/>
              <a:t>를 나누어서 학습하는 횟수</a:t>
            </a:r>
            <a:r>
              <a:rPr lang="en-US" altLang="ko-KR" sz="2500" dirty="0" smtClean="0"/>
              <a:t>. 1000</a:t>
            </a:r>
            <a:r>
              <a:rPr lang="ko-KR" altLang="en-US" sz="2500" dirty="0" smtClean="0"/>
              <a:t>개의 데이터를 </a:t>
            </a:r>
            <a:r>
              <a:rPr lang="en-US" altLang="ko-KR" sz="2500" dirty="0" smtClean="0"/>
              <a:t>100</a:t>
            </a:r>
            <a:r>
              <a:rPr lang="ko-KR" altLang="en-US" sz="2500" dirty="0" smtClean="0"/>
              <a:t>개씩 학습하면 </a:t>
            </a:r>
            <a:r>
              <a:rPr lang="en-US" altLang="ko-KR" sz="2500" dirty="0" smtClean="0"/>
              <a:t>10 iterations.</a:t>
            </a:r>
            <a:endParaRPr lang="ko-KR" altLang="en-US" sz="25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Epoch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" b="90000" l="10000" r="93519">
                        <a14:foregroundMark x1="80556" y1="42778" x2="80556" y2="42778"/>
                        <a14:foregroundMark x1="85185" y1="48796" x2="85185" y2="48796"/>
                        <a14:foregroundMark x1="82593" y1="45093" x2="82593" y2="45093"/>
                        <a14:foregroundMark x1="93519" y1="78333" x2="93519" y2="78333"/>
                        <a14:foregroundMark x1="89537" y1="23889" x2="89537" y2="23889"/>
                        <a14:foregroundMark x1="81759" y1="73241" x2="81759" y2="73241"/>
                        <a14:backgroundMark x1="37130" y1="29167" x2="37130" y2="29167"/>
                        <a14:backgroundMark x1="42685" y1="25000" x2="42685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51"/>
          <a:stretch/>
        </p:blipFill>
        <p:spPr>
          <a:xfrm>
            <a:off x="1235948" y="1825625"/>
            <a:ext cx="1368451" cy="4351338"/>
          </a:xfrm>
        </p:spPr>
      </p:pic>
    </p:spTree>
    <p:extLst>
      <p:ext uri="{BB962C8B-B14F-4D97-AF65-F5344CB8AC3E}">
        <p14:creationId xmlns:p14="http://schemas.microsoft.com/office/powerpoint/2010/main" val="395076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Optimizer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상황에 맞게 </a:t>
            </a:r>
            <a:r>
              <a:rPr lang="ko-KR" altLang="en-US" dirty="0" err="1"/>
              <a:t>학습률을</a:t>
            </a:r>
            <a:r>
              <a:rPr lang="ko-KR" altLang="en-US" dirty="0"/>
              <a:t> 조정하여 가중치를 업데이트하는 방법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9550"/>
            <a:ext cx="5715000" cy="3562350"/>
          </a:xfrm>
          <a:prstGeom prst="rect">
            <a:avLst/>
          </a:prstGeom>
        </p:spPr>
      </p:pic>
      <p:sp>
        <p:nvSpPr>
          <p:cNvPr id="8" name="이등변 삼각형 7">
            <a:extLst>
              <a:ext uri="{FF2B5EF4-FFF2-40B4-BE49-F238E27FC236}">
                <a16:creationId xmlns="" xmlns:a16="http://schemas.microsoft.com/office/drawing/2014/main" id="{266C6CB2-95CB-41A9-BAEF-888192A7BA1D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="" xmlns:a16="http://schemas.microsoft.com/office/drawing/2014/main" id="{C71EA03C-0C70-4951-B59D-ABEDB42E010D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090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Optimizer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GD(Gradient Descent)</a:t>
            </a:r>
            <a:r>
              <a:rPr lang="ko-KR" altLang="en-US" dirty="0" smtClean="0"/>
              <a:t>의 문제점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- </a:t>
            </a:r>
            <a:r>
              <a:rPr lang="ko-KR" altLang="en-US" dirty="0" smtClean="0"/>
              <a:t>한 번 학습에 모든 데이터를 사용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>
                <a:sym typeface="Wingdings" panose="05000000000000000000" pitchFamily="2" charset="2"/>
              </a:rPr>
              <a:t> </a:t>
            </a:r>
            <a:r>
              <a:rPr lang="ko-KR" altLang="en-US" dirty="0" smtClean="0">
                <a:sym typeface="Wingdings" panose="05000000000000000000" pitchFamily="2" charset="2"/>
              </a:rPr>
              <a:t>학습이 </a:t>
            </a:r>
            <a:r>
              <a:rPr lang="ko-KR" altLang="en-US" dirty="0" err="1" smtClean="0">
                <a:sym typeface="Wingdings" panose="05000000000000000000" pitchFamily="2" charset="2"/>
              </a:rPr>
              <a:t>오래걸림</a:t>
            </a:r>
            <a:endParaRPr lang="en-US" altLang="ko-KR" dirty="0" smtClean="0">
              <a:sym typeface="Wingdings" panose="05000000000000000000" pitchFamily="2" charset="2"/>
            </a:endParaRPr>
          </a:p>
          <a:p>
            <a:endParaRPr lang="en-US" altLang="ko-KR" dirty="0">
              <a:sym typeface="Wingdings" panose="05000000000000000000" pitchFamily="2" charset="2"/>
            </a:endParaRPr>
          </a:p>
          <a:p>
            <a:r>
              <a:rPr lang="en-US" altLang="ko-KR" dirty="0" smtClean="0"/>
              <a:t>SGD</a:t>
            </a:r>
            <a:r>
              <a:rPr lang="ko-KR" altLang="en-US" dirty="0" smtClean="0"/>
              <a:t>를 사용하여 빠르게 학습</a:t>
            </a:r>
            <a:r>
              <a:rPr lang="en-US" altLang="ko-KR" dirty="0" smtClean="0"/>
              <a:t>!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126" y="2949575"/>
            <a:ext cx="476250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74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Optimizer (SGD)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22" y="1640267"/>
            <a:ext cx="6363956" cy="4722054"/>
          </a:xfrm>
        </p:spPr>
      </p:pic>
      <p:sp>
        <p:nvSpPr>
          <p:cNvPr id="5" name="TextBox 4"/>
          <p:cNvSpPr txBox="1"/>
          <p:nvPr/>
        </p:nvSpPr>
        <p:spPr>
          <a:xfrm>
            <a:off x="4702629" y="4001294"/>
            <a:ext cx="894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/>
              <a:t>1epoch</a:t>
            </a:r>
            <a:endParaRPr lang="ko-KR" altLang="en-US" sz="1600" b="1" dirty="0"/>
          </a:p>
        </p:txBody>
      </p:sp>
      <p:cxnSp>
        <p:nvCxnSpPr>
          <p:cNvPr id="7" name="직선 화살표 연결선 6"/>
          <p:cNvCxnSpPr/>
          <p:nvPr/>
        </p:nvCxnSpPr>
        <p:spPr>
          <a:xfrm flipH="1" flipV="1">
            <a:off x="4572001" y="3857228"/>
            <a:ext cx="221063" cy="2224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70318" y="2962123"/>
            <a:ext cx="894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</a:rPr>
              <a:t>1epoch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직선 화살표 연결선 13"/>
          <p:cNvCxnSpPr/>
          <p:nvPr/>
        </p:nvCxnSpPr>
        <p:spPr>
          <a:xfrm>
            <a:off x="6206532" y="3196320"/>
            <a:ext cx="239535" cy="2711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3588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Optimizer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08" y="1876926"/>
            <a:ext cx="8771584" cy="4248736"/>
          </a:xfrm>
        </p:spPr>
      </p:pic>
      <p:sp>
        <p:nvSpPr>
          <p:cNvPr id="7" name="이등변 삼각형 6">
            <a:extLst>
              <a:ext uri="{FF2B5EF4-FFF2-40B4-BE49-F238E27FC236}">
                <a16:creationId xmlns="" xmlns:a16="http://schemas.microsoft.com/office/drawing/2014/main" id="{DC72E69F-D3EA-449A-A9E2-C61AE07099B5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DA412753-110B-47DB-86EF-07CB5D4B0C18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10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Optimizer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073316" cy="3927728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16" y="1825625"/>
            <a:ext cx="5073315" cy="392772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="" xmlns:a16="http://schemas.microsoft.com/office/drawing/2014/main" id="{96FC118E-9FDC-4FA1-9FD1-339FB61F8504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976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Momentum</a:t>
            </a:r>
            <a:endParaRPr lang="ko-KR" altLang="en-US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33"/>
          <a:stretch/>
        </p:blipFill>
        <p:spPr>
          <a:xfrm>
            <a:off x="301550" y="1665672"/>
            <a:ext cx="4255702" cy="4351338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4"/>
          <a:stretch/>
        </p:blipFill>
        <p:spPr bwMode="auto">
          <a:xfrm>
            <a:off x="4793226" y="1665672"/>
            <a:ext cx="5705198" cy="249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6058" y="5060851"/>
            <a:ext cx="8608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/>
              <a:t>훈련집합을 이용해 </a:t>
            </a:r>
            <a:r>
              <a:rPr lang="en-US" altLang="ko-KR" sz="2000" dirty="0" smtClean="0"/>
              <a:t>gradient</a:t>
            </a:r>
            <a:r>
              <a:rPr lang="ko-KR" altLang="en-US" sz="2000" dirty="0" smtClean="0"/>
              <a:t>를 추정하면 잡음 가능성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오버슈팅 현상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 높음</a:t>
            </a:r>
            <a:endParaRPr lang="en-US" altLang="ko-KR" sz="2000" dirty="0" smtClean="0"/>
          </a:p>
          <a:p>
            <a:pPr>
              <a:lnSpc>
                <a:spcPct val="150000"/>
              </a:lnSpc>
            </a:pPr>
            <a:r>
              <a:rPr lang="en-US" altLang="ko-KR" sz="2000" dirty="0" smtClean="0"/>
              <a:t>Gradient</a:t>
            </a:r>
            <a:r>
              <a:rPr lang="ko-KR" altLang="en-US" sz="2000" dirty="0" smtClean="0"/>
              <a:t>에 </a:t>
            </a:r>
            <a:r>
              <a:rPr lang="ko-KR" altLang="en-US" sz="2000" dirty="0" err="1" smtClean="0"/>
              <a:t>스무딩을</a:t>
            </a:r>
            <a:r>
              <a:rPr lang="ko-KR" altLang="en-US" sz="2000" dirty="0" smtClean="0"/>
              <a:t> 가해 잡음 효과를 줄여 수렴 속도 향상</a:t>
            </a:r>
            <a:endParaRPr lang="en-US" altLang="ko-KR" sz="2000" dirty="0" smtClean="0"/>
          </a:p>
        </p:txBody>
      </p:sp>
    </p:spTree>
    <p:extLst>
      <p:ext uri="{BB962C8B-B14F-4D97-AF65-F5344CB8AC3E}">
        <p14:creationId xmlns:p14="http://schemas.microsoft.com/office/powerpoint/2010/main" val="794354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인공지능의 역사</a:t>
            </a:r>
          </a:p>
        </p:txBody>
      </p:sp>
      <p:sp>
        <p:nvSpPr>
          <p:cNvPr id="13" name="이등변 삼각형 12">
            <a:extLst>
              <a:ext uri="{FF2B5EF4-FFF2-40B4-BE49-F238E27FC236}">
                <a16:creationId xmlns="" xmlns:a16="http://schemas.microsoft.com/office/drawing/2014/main" id="{BA94000B-3457-4BFB-AEEA-D7A4BD9F085F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95F230F9-B35B-4FC4-8006-6694543265A4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AC5CC1-B7A1-46EE-855F-288C2D0FB231}"/>
              </a:ext>
            </a:extLst>
          </p:cNvPr>
          <p:cNvSpPr txBox="1"/>
          <p:nvPr/>
        </p:nvSpPr>
        <p:spPr>
          <a:xfrm>
            <a:off x="926275" y="1793174"/>
            <a:ext cx="9369631" cy="170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/>
              <a:t>1973 </a:t>
            </a:r>
            <a:r>
              <a:rPr lang="ko-KR" altLang="en-US" dirty="0" err="1"/>
              <a:t>라이트힐</a:t>
            </a:r>
            <a:r>
              <a:rPr lang="en-US" altLang="ko-KR" dirty="0"/>
              <a:t> </a:t>
            </a:r>
            <a:r>
              <a:rPr lang="ko-KR" altLang="en-US" dirty="0"/>
              <a:t>보고서로 인해 인공지능 내리막길</a:t>
            </a:r>
            <a:r>
              <a:rPr lang="en-US" altLang="ko-KR" dirty="0"/>
              <a:t>. </a:t>
            </a:r>
            <a:r>
              <a:rPr lang="ko-KR" altLang="en-US" dirty="0"/>
              <a:t>첫번째 인공지능 겨울 시작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1986 </a:t>
            </a:r>
            <a:r>
              <a:rPr lang="ko-KR" altLang="en-US" dirty="0"/>
              <a:t>다층 </a:t>
            </a:r>
            <a:r>
              <a:rPr lang="ko-KR" altLang="en-US" dirty="0" err="1"/>
              <a:t>퍼셉트론으로</a:t>
            </a:r>
            <a:r>
              <a:rPr lang="ko-KR" altLang="en-US" dirty="0"/>
              <a:t> 신경망 부활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1987 Lisp </a:t>
            </a:r>
            <a:r>
              <a:rPr lang="ko-KR" altLang="en-US" dirty="0" err="1"/>
              <a:t>머신의</a:t>
            </a:r>
            <a:r>
              <a:rPr lang="ko-KR" altLang="en-US" dirty="0"/>
              <a:t> 시장 붕괴로 두번째 인공지능 겨울 시작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1997 IBM </a:t>
            </a:r>
            <a:r>
              <a:rPr lang="ko-KR" altLang="en-US" dirty="0" err="1"/>
              <a:t>딥블루가</a:t>
            </a:r>
            <a:r>
              <a:rPr lang="ko-KR" altLang="en-US" dirty="0"/>
              <a:t> 세계 체스 챔피언인 </a:t>
            </a:r>
            <a:r>
              <a:rPr lang="ko-KR" altLang="en-US" dirty="0" err="1"/>
              <a:t>카스파로프</a:t>
            </a:r>
            <a:r>
              <a:rPr lang="ko-KR" altLang="en-US" dirty="0"/>
              <a:t> 이김</a:t>
            </a:r>
            <a:endParaRPr lang="en-US" altLang="ko-KR" dirty="0"/>
          </a:p>
        </p:txBody>
      </p:sp>
      <p:pic>
        <p:nvPicPr>
          <p:cNvPr id="3" name="그림 2" descr="앉아있는, 서있는이(가) 표시된 사진&#10;&#10;자동 생성된 설명">
            <a:extLst>
              <a:ext uri="{FF2B5EF4-FFF2-40B4-BE49-F238E27FC236}">
                <a16:creationId xmlns="" xmlns:a16="http://schemas.microsoft.com/office/drawing/2014/main" id="{07547D66-FDA3-4A58-B17B-DAABB55E6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13" y="2663083"/>
            <a:ext cx="2154595" cy="3829792"/>
          </a:xfrm>
          <a:prstGeom prst="rect">
            <a:avLst/>
          </a:prstGeom>
        </p:spPr>
      </p:pic>
      <p:pic>
        <p:nvPicPr>
          <p:cNvPr id="6" name="그림 5" descr="사람, 사진, 남자, 텔레비전이(가) 표시된 사진&#10;&#10;자동 생성된 설명">
            <a:extLst>
              <a:ext uri="{FF2B5EF4-FFF2-40B4-BE49-F238E27FC236}">
                <a16:creationId xmlns="" xmlns:a16="http://schemas.microsoft.com/office/drawing/2014/main" id="{BB6E8BC3-D525-4335-8076-1C00CB593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28" y="3806902"/>
            <a:ext cx="6357332" cy="268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9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Softmax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67" y="1690688"/>
            <a:ext cx="7247466" cy="3716914"/>
          </a:xfrm>
        </p:spPr>
      </p:pic>
      <p:sp>
        <p:nvSpPr>
          <p:cNvPr id="6" name="TextBox 5"/>
          <p:cNvSpPr txBox="1"/>
          <p:nvPr/>
        </p:nvSpPr>
        <p:spPr>
          <a:xfrm>
            <a:off x="2472267" y="5583631"/>
            <a:ext cx="43011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/>
              <a:t>결과값을 </a:t>
            </a:r>
            <a:r>
              <a:rPr lang="ko-KR" altLang="en-US" sz="2000" dirty="0" err="1" smtClean="0"/>
              <a:t>확률값으로</a:t>
            </a:r>
            <a:r>
              <a:rPr lang="ko-KR" altLang="en-US" sz="2000" dirty="0" smtClean="0"/>
              <a:t> 변환하는 함수</a:t>
            </a:r>
            <a:endParaRPr lang="en-US" altLang="ko-KR" sz="2000" dirty="0" smtClean="0"/>
          </a:p>
          <a:p>
            <a:pPr>
              <a:lnSpc>
                <a:spcPct val="150000"/>
              </a:lnSpc>
            </a:pPr>
            <a:r>
              <a:rPr lang="ko-KR" altLang="en-US" sz="2000" dirty="0" smtClean="0"/>
              <a:t>전체 확률의 합은 </a:t>
            </a:r>
            <a:r>
              <a:rPr lang="en-US" altLang="ko-KR" sz="2000" dirty="0" smtClean="0"/>
              <a:t>1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709438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FCN</a:t>
            </a:r>
            <a:r>
              <a:rPr lang="ko-KR" altLang="en-US" dirty="0"/>
              <a:t>의 동작</a:t>
            </a: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002" y="1825625"/>
            <a:ext cx="5643995" cy="4351338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2173706"/>
            <a:ext cx="2864534" cy="3240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78190" y="2630905"/>
            <a:ext cx="1628274" cy="37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Lion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78190" y="3184358"/>
            <a:ext cx="1628274" cy="37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Pig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78190" y="3737811"/>
            <a:ext cx="1628274" cy="37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Dog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78190" y="4291264"/>
            <a:ext cx="1628274" cy="37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Cat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63790" y="2630905"/>
            <a:ext cx="633663" cy="37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0.28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63790" y="4291263"/>
            <a:ext cx="633663" cy="37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0.6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063790" y="3737810"/>
            <a:ext cx="633663" cy="37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0.1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063790" y="3184357"/>
            <a:ext cx="633663" cy="37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0.02</a:t>
            </a: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9063790" y="4291263"/>
            <a:ext cx="1728537" cy="37698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이등변 삼각형 16">
            <a:extLst>
              <a:ext uri="{FF2B5EF4-FFF2-40B4-BE49-F238E27FC236}">
                <a16:creationId xmlns="" xmlns:a16="http://schemas.microsoft.com/office/drawing/2014/main" id="{0763CBAF-916B-4CC8-947A-E0156CE7D5D2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="" xmlns:a16="http://schemas.microsoft.com/office/drawing/2014/main" id="{F986BA83-52FE-4DE1-A014-239AFB5CA884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882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학습의 종류</a:t>
            </a: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20094"/>
            <a:ext cx="7620000" cy="3962400"/>
          </a:xfrm>
        </p:spPr>
      </p:pic>
    </p:spTree>
    <p:extLst>
      <p:ext uri="{BB962C8B-B14F-4D97-AF65-F5344CB8AC3E}">
        <p14:creationId xmlns:p14="http://schemas.microsoft.com/office/powerpoint/2010/main" val="303311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딥러닝</a:t>
            </a:r>
            <a:r>
              <a:rPr lang="ko-KR" altLang="en-US" dirty="0"/>
              <a:t> 검증 방법</a:t>
            </a:r>
          </a:p>
        </p:txBody>
      </p:sp>
      <p:pic>
        <p:nvPicPr>
          <p:cNvPr id="9" name="내용 개체 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870" y="1689207"/>
            <a:ext cx="6936260" cy="4624174"/>
          </a:xfrm>
        </p:spPr>
      </p:pic>
      <p:sp>
        <p:nvSpPr>
          <p:cNvPr id="10" name="TextBox 9"/>
          <p:cNvSpPr txBox="1"/>
          <p:nvPr/>
        </p:nvSpPr>
        <p:spPr>
          <a:xfrm>
            <a:off x="3599935" y="3801979"/>
            <a:ext cx="7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data</a:t>
            </a:r>
          </a:p>
        </p:txBody>
      </p:sp>
      <p:sp>
        <p:nvSpPr>
          <p:cNvPr id="4" name="이등변 삼각형 3">
            <a:extLst>
              <a:ext uri="{FF2B5EF4-FFF2-40B4-BE49-F238E27FC236}">
                <a16:creationId xmlns="" xmlns:a16="http://schemas.microsoft.com/office/drawing/2014/main" id="{BBD18596-4ED6-4C4C-B1B6-6348B70C816D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F7FE5841-DC27-49BF-A034-C8BE144D578B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633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교차 검증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Train, Test set</a:t>
            </a:r>
            <a:r>
              <a:rPr lang="ko-KR" altLang="en-US" dirty="0"/>
              <a:t>으로만 분할하면 </a:t>
            </a:r>
            <a:r>
              <a:rPr lang="en-US" altLang="ko-KR" dirty="0"/>
              <a:t>Test set</a:t>
            </a:r>
            <a:r>
              <a:rPr lang="ko-KR" altLang="en-US" dirty="0"/>
              <a:t>에 </a:t>
            </a:r>
            <a:r>
              <a:rPr lang="ko-KR" altLang="en-US" dirty="0" err="1"/>
              <a:t>과적합되어</a:t>
            </a:r>
            <a:r>
              <a:rPr lang="ko-KR" altLang="en-US" dirty="0"/>
              <a:t> 실제 데이터에서 성능이 낮아질 수 있다</a:t>
            </a:r>
            <a:r>
              <a:rPr lang="en-US" altLang="ko-KR" dirty="0"/>
              <a:t>.</a:t>
            </a:r>
          </a:p>
          <a:p>
            <a:pPr marL="0" indent="0">
              <a:buNone/>
            </a:pPr>
            <a:r>
              <a:rPr lang="ko-KR" altLang="en-US" dirty="0"/>
              <a:t>교차 검증이 모델의 일반화에 도움이 된다</a:t>
            </a:r>
            <a:r>
              <a:rPr lang="en-US" altLang="ko-KR" dirty="0"/>
              <a:t>.</a:t>
            </a:r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872" y="3251243"/>
            <a:ext cx="7026256" cy="3238758"/>
          </a:xfrm>
          <a:prstGeom prst="rect">
            <a:avLst/>
          </a:prstGeom>
        </p:spPr>
      </p:pic>
      <p:sp>
        <p:nvSpPr>
          <p:cNvPr id="8" name="이등변 삼각형 7">
            <a:extLst>
              <a:ext uri="{FF2B5EF4-FFF2-40B4-BE49-F238E27FC236}">
                <a16:creationId xmlns="" xmlns:a16="http://schemas.microsoft.com/office/drawing/2014/main" id="{7BB68293-146A-417F-AB74-8F582FEC0111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="" xmlns:a16="http://schemas.microsoft.com/office/drawing/2014/main" id="{75C239C7-2F54-488D-9758-A7B4E3F7B371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624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성능 평가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42100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객관적인 성능 측정의 중요성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 smtClean="0"/>
              <a:t>- </a:t>
            </a:r>
            <a:r>
              <a:rPr lang="ko-KR" altLang="en-US" dirty="0" smtClean="0"/>
              <a:t>모델 선택의 기준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일반화 능력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 smtClean="0"/>
              <a:t>- </a:t>
            </a:r>
            <a:r>
              <a:rPr lang="ko-KR" altLang="en-US" dirty="0" smtClean="0"/>
              <a:t>학습에 사용하지 않았던 새로운 데이터에 대한 성능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- </a:t>
            </a:r>
            <a:r>
              <a:rPr lang="ko-KR" altLang="en-US" dirty="0" smtClean="0"/>
              <a:t>주어진 데이터를 분할하여 평가 전용으로 사용</a:t>
            </a:r>
            <a:endParaRPr lang="en-US" altLang="ko-KR" dirty="0" smtClean="0"/>
          </a:p>
        </p:txBody>
      </p:sp>
      <p:sp>
        <p:nvSpPr>
          <p:cNvPr id="8" name="이등변 삼각형 7">
            <a:extLst>
              <a:ext uri="{FF2B5EF4-FFF2-40B4-BE49-F238E27FC236}">
                <a16:creationId xmlns="" xmlns:a16="http://schemas.microsoft.com/office/drawing/2014/main" id="{129A2600-1BA8-4CD5-A6C6-E0CD13F9420A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="" xmlns:a16="http://schemas.microsoft.com/office/drawing/2014/main" id="{113436D5-FD6D-4495-8EE5-6782A551C11F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778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성능 평가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421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/>
              <a:t>Accuracy &amp; Precision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95" y="2337144"/>
            <a:ext cx="6359610" cy="3974756"/>
          </a:xfrm>
          <a:prstGeom prst="rect">
            <a:avLst/>
          </a:prstGeom>
        </p:spPr>
      </p:pic>
      <p:sp>
        <p:nvSpPr>
          <p:cNvPr id="8" name="이등변 삼각형 7">
            <a:extLst>
              <a:ext uri="{FF2B5EF4-FFF2-40B4-BE49-F238E27FC236}">
                <a16:creationId xmlns="" xmlns:a16="http://schemas.microsoft.com/office/drawing/2014/main" id="{129A2600-1BA8-4CD5-A6C6-E0CD13F9420A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="" xmlns:a16="http://schemas.microsoft.com/office/drawing/2014/main" id="{113436D5-FD6D-4495-8EE5-6782A551C11F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741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성능 평가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Confusion matrix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476" y="2718166"/>
            <a:ext cx="6063048" cy="3593734"/>
          </a:xfrm>
          <a:prstGeom prst="rect">
            <a:avLst/>
          </a:prstGeom>
        </p:spPr>
      </p:pic>
      <p:sp>
        <p:nvSpPr>
          <p:cNvPr id="8" name="이등변 삼각형 7">
            <a:extLst>
              <a:ext uri="{FF2B5EF4-FFF2-40B4-BE49-F238E27FC236}">
                <a16:creationId xmlns="" xmlns:a16="http://schemas.microsoft.com/office/drawing/2014/main" id="{6EC4DA3D-A817-4C92-A925-DB9725495F3A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="" xmlns:a16="http://schemas.microsoft.com/office/drawing/2014/main" id="{AACB57AB-EECA-4816-ACFB-87CE04EA9647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509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성능 평가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Confusion Matrix </a:t>
            </a:r>
            <a:r>
              <a:rPr lang="ko-KR" altLang="en-US" dirty="0"/>
              <a:t>부</a:t>
            </a:r>
            <a:r>
              <a:rPr lang="ko-KR" altLang="en-US" dirty="0" smtClean="0"/>
              <a:t>류가 </a:t>
            </a:r>
            <a:r>
              <a:rPr lang="en-US" altLang="ko-KR" dirty="0" smtClean="0"/>
              <a:t>c</a:t>
            </a:r>
            <a:r>
              <a:rPr lang="ko-KR" altLang="en-US" dirty="0" smtClean="0"/>
              <a:t>개인 경우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r="44000" b="17194"/>
          <a:stretch/>
        </p:blipFill>
        <p:spPr>
          <a:xfrm>
            <a:off x="2209799" y="2662229"/>
            <a:ext cx="6898563" cy="316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819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성능 평가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72729" y="1847723"/>
            <a:ext cx="10515600" cy="4351338"/>
          </a:xfrm>
        </p:spPr>
        <p:txBody>
          <a:bodyPr/>
          <a:lstStyle/>
          <a:p>
            <a:r>
              <a:rPr lang="ko-KR" altLang="en-US" dirty="0" smtClean="0"/>
              <a:t>성능 측정 기준</a:t>
            </a:r>
            <a:endParaRPr lang="ko-KR" altLang="en-US" dirty="0"/>
          </a:p>
        </p:txBody>
      </p:sp>
      <p:sp>
        <p:nvSpPr>
          <p:cNvPr id="8" name="이등변 삼각형 7">
            <a:extLst>
              <a:ext uri="{FF2B5EF4-FFF2-40B4-BE49-F238E27FC236}">
                <a16:creationId xmlns="" xmlns:a16="http://schemas.microsoft.com/office/drawing/2014/main" id="{1023CB76-BEEB-48E8-A20C-5C0DEB3A7AB0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="" xmlns:a16="http://schemas.microsoft.com/office/drawing/2014/main" id="{D50FD549-9650-46CE-B811-532897282E3C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/>
          <a:srcRect t="1" r="16234" b="-18055"/>
          <a:stretch/>
        </p:blipFill>
        <p:spPr>
          <a:xfrm>
            <a:off x="1555667" y="2492792"/>
            <a:ext cx="4947993" cy="84034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rcRect r="12945"/>
          <a:stretch/>
        </p:blipFill>
        <p:spPr>
          <a:xfrm>
            <a:off x="1555667" y="3591872"/>
            <a:ext cx="4918875" cy="69835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/>
          <a:srcRect r="13367"/>
          <a:stretch/>
        </p:blipFill>
        <p:spPr>
          <a:xfrm>
            <a:off x="1428516" y="4548967"/>
            <a:ext cx="5149265" cy="839598"/>
          </a:xfrm>
          <a:prstGeom prst="rect">
            <a:avLst/>
          </a:prstGeom>
        </p:spPr>
      </p:pic>
      <p:pic>
        <p:nvPicPr>
          <p:cNvPr id="15" name="Picture 2" descr="https://t1.daumcdn.net/cfile/tistory/9940C44C5BE139F21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16" y="5710384"/>
            <a:ext cx="3917483" cy="80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인공지능의 역사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95F230F9-B35B-4FC4-8006-6694543265A4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AC5CC1-B7A1-46EE-855F-288C2D0FB231}"/>
              </a:ext>
            </a:extLst>
          </p:cNvPr>
          <p:cNvSpPr txBox="1"/>
          <p:nvPr/>
        </p:nvSpPr>
        <p:spPr>
          <a:xfrm>
            <a:off x="1009403" y="1900051"/>
            <a:ext cx="7976864" cy="2116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/>
              <a:t>2011 IBM </a:t>
            </a:r>
            <a:r>
              <a:rPr lang="ko-KR" altLang="en-US" dirty="0"/>
              <a:t>왓슨이 미국 </a:t>
            </a:r>
            <a:r>
              <a:rPr lang="ko-KR" altLang="en-US" dirty="0" err="1"/>
              <a:t>퀴즈쇼</a:t>
            </a:r>
            <a:r>
              <a:rPr lang="ko-KR" altLang="en-US" dirty="0"/>
              <a:t> </a:t>
            </a:r>
            <a:r>
              <a:rPr lang="ko-KR" altLang="en-US" dirty="0" err="1"/>
              <a:t>제퍼디의</a:t>
            </a:r>
            <a:r>
              <a:rPr lang="ko-KR" altLang="en-US" dirty="0"/>
              <a:t> 우승자 꺾음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2012 </a:t>
            </a:r>
            <a:r>
              <a:rPr lang="ko-KR" altLang="en-US" dirty="0" err="1"/>
              <a:t>딥러닝으로</a:t>
            </a:r>
            <a:r>
              <a:rPr lang="ko-KR" altLang="en-US" dirty="0"/>
              <a:t> 필기숫자 데이터베이스 </a:t>
            </a:r>
            <a:r>
              <a:rPr lang="en-US" altLang="ko-KR" dirty="0"/>
              <a:t>MNIST</a:t>
            </a:r>
            <a:r>
              <a:rPr lang="ko-KR" altLang="en-US" dirty="0"/>
              <a:t>에 대해 </a:t>
            </a:r>
            <a:r>
              <a:rPr lang="en-US" altLang="ko-KR" dirty="0"/>
              <a:t>0.23% </a:t>
            </a:r>
            <a:r>
              <a:rPr lang="ko-KR" altLang="en-US" dirty="0" err="1"/>
              <a:t>오류율</a:t>
            </a:r>
            <a:r>
              <a:rPr lang="ko-KR" altLang="en-US" dirty="0"/>
              <a:t> 달성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	</a:t>
            </a:r>
            <a:r>
              <a:rPr lang="en-US" altLang="ko-KR" dirty="0" err="1"/>
              <a:t>AlexNet</a:t>
            </a:r>
            <a:r>
              <a:rPr lang="ko-KR" altLang="en-US" dirty="0"/>
              <a:t> 발표</a:t>
            </a:r>
            <a:r>
              <a:rPr lang="en-US" altLang="ko-KR" dirty="0"/>
              <a:t>(3</a:t>
            </a:r>
            <a:r>
              <a:rPr lang="ko-KR" altLang="en-US" dirty="0"/>
              <a:t>회 </a:t>
            </a:r>
            <a:r>
              <a:rPr lang="en-US" altLang="ko-KR" dirty="0"/>
              <a:t>ILSVRC </a:t>
            </a:r>
            <a:r>
              <a:rPr lang="ko-KR" altLang="en-US" dirty="0"/>
              <a:t>우승</a:t>
            </a:r>
            <a:r>
              <a:rPr lang="en-US" altLang="ko-KR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2016 </a:t>
            </a:r>
            <a:r>
              <a:rPr lang="ko-KR" altLang="en-US" dirty="0"/>
              <a:t>알파고와 </a:t>
            </a:r>
            <a:r>
              <a:rPr lang="ko-KR" altLang="en-US" dirty="0" err="1"/>
              <a:t>이세돌의</a:t>
            </a:r>
            <a:r>
              <a:rPr lang="ko-KR" altLang="en-US" dirty="0"/>
              <a:t> 바둑 대회에서 알파고 승리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2017 </a:t>
            </a:r>
            <a:r>
              <a:rPr lang="ko-KR" altLang="en-US" dirty="0"/>
              <a:t>알파고 제로가 알파고를 </a:t>
            </a:r>
            <a:r>
              <a:rPr lang="en-US" altLang="ko-KR" dirty="0"/>
              <a:t>100:0</a:t>
            </a:r>
            <a:r>
              <a:rPr lang="ko-KR" altLang="en-US" dirty="0"/>
              <a:t>으로 이김</a:t>
            </a:r>
          </a:p>
        </p:txBody>
      </p:sp>
      <p:pic>
        <p:nvPicPr>
          <p:cNvPr id="3" name="그림 2" descr="선반, 책, 앉아있는, 채운이(가) 표시된 사진&#10;&#10;자동 생성된 설명">
            <a:extLst>
              <a:ext uri="{FF2B5EF4-FFF2-40B4-BE49-F238E27FC236}">
                <a16:creationId xmlns="" xmlns:a16="http://schemas.microsoft.com/office/drawing/2014/main" id="{94830623-D7DE-4653-9396-CCAA1988D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63" y="4109998"/>
            <a:ext cx="4316680" cy="2428133"/>
          </a:xfrm>
          <a:prstGeom prst="rect">
            <a:avLst/>
          </a:prstGeom>
        </p:spPr>
      </p:pic>
      <p:pic>
        <p:nvPicPr>
          <p:cNvPr id="6" name="그림 5" descr="건물, 테이블이(가) 표시된 사진&#10;&#10;자동 생성된 설명">
            <a:extLst>
              <a:ext uri="{FF2B5EF4-FFF2-40B4-BE49-F238E27FC236}">
                <a16:creationId xmlns="" xmlns:a16="http://schemas.microsoft.com/office/drawing/2014/main" id="{16685198-8D68-4BD8-AE87-49BB7724E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15" y="4109997"/>
            <a:ext cx="5957193" cy="238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2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Over-fitting vs Under-fitting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r="12886"/>
          <a:stretch/>
        </p:blipFill>
        <p:spPr>
          <a:xfrm>
            <a:off x="2696497" y="1584412"/>
            <a:ext cx="6799006" cy="513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555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Over-fitting vs Under-fitting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663796" y="1825625"/>
            <a:ext cx="3690004" cy="4351338"/>
          </a:xfrm>
        </p:spPr>
        <p:txBody>
          <a:bodyPr>
            <a:normAutofit/>
          </a:bodyPr>
          <a:lstStyle/>
          <a:p>
            <a:r>
              <a:rPr lang="ko-KR" altLang="en-US" sz="2400" dirty="0" smtClean="0"/>
              <a:t>학습 모델 용량에 따라 일반화 능력 차이 생김</a:t>
            </a:r>
            <a:endParaRPr lang="en-US" altLang="ko-KR" sz="2400" dirty="0" smtClean="0"/>
          </a:p>
          <a:p>
            <a:r>
              <a:rPr lang="ko-KR" altLang="en-US" sz="2400" dirty="0" smtClean="0"/>
              <a:t>대부분 가진 데이터에 비해 모델의 용량이 큼</a:t>
            </a:r>
            <a:endParaRPr lang="en-US" altLang="ko-KR" sz="2400" dirty="0" smtClean="0"/>
          </a:p>
          <a:p>
            <a:r>
              <a:rPr lang="ko-KR" altLang="en-US" sz="2400" dirty="0" smtClean="0"/>
              <a:t>현대 기계학습</a:t>
            </a:r>
            <a:r>
              <a:rPr lang="en-US" altLang="ko-KR" sz="2400" dirty="0"/>
              <a:t> </a:t>
            </a:r>
            <a:r>
              <a:rPr lang="en-US" altLang="ko-KR" sz="2400" dirty="0" smtClean="0"/>
              <a:t/>
            </a:r>
            <a:br>
              <a:rPr lang="en-US" altLang="ko-KR" sz="2400" dirty="0" smtClean="0"/>
            </a:br>
            <a:r>
              <a:rPr lang="en-US" altLang="ko-KR" sz="2400" dirty="0" smtClean="0"/>
              <a:t>= </a:t>
            </a:r>
            <a:r>
              <a:rPr lang="ko-KR" altLang="en-US" sz="2400" dirty="0" smtClean="0"/>
              <a:t>충분한 용량의 모델 설계 </a:t>
            </a:r>
            <a:r>
              <a:rPr lang="en-US" altLang="ko-KR" sz="2400" dirty="0" smtClean="0"/>
              <a:t>+ </a:t>
            </a:r>
            <a:r>
              <a:rPr lang="ko-KR" altLang="en-US" sz="2400" dirty="0" smtClean="0"/>
              <a:t>규제 기법 적용</a:t>
            </a:r>
            <a:endParaRPr lang="ko-KR" alt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7"/>
          <a:stretch/>
        </p:blipFill>
        <p:spPr bwMode="auto">
          <a:xfrm>
            <a:off x="499532" y="1825625"/>
            <a:ext cx="6825597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0662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규제 </a:t>
            </a:r>
            <a:r>
              <a:rPr lang="en-US" altLang="ko-KR" dirty="0" smtClean="0"/>
              <a:t>Regularization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과잉적합을 피하기 위함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명시적 규제</a:t>
            </a:r>
            <a:r>
              <a:rPr lang="en-US" altLang="ko-KR" dirty="0" smtClean="0"/>
              <a:t>: </a:t>
            </a:r>
            <a:r>
              <a:rPr lang="ko-KR" altLang="en-US" dirty="0" smtClean="0"/>
              <a:t>가중치 감쇠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드롭아웃</a:t>
            </a:r>
            <a:r>
              <a:rPr lang="ko-KR" altLang="en-US" dirty="0" smtClean="0"/>
              <a:t> 등 </a:t>
            </a:r>
            <a:r>
              <a:rPr lang="en-US" altLang="ko-KR" dirty="0" smtClean="0"/>
              <a:t>loss </a:t>
            </a:r>
            <a:r>
              <a:rPr lang="ko-KR" altLang="en-US" dirty="0" smtClean="0"/>
              <a:t>함수나 신경망 구조 직접 수정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암시적 규제</a:t>
            </a:r>
            <a:r>
              <a:rPr lang="en-US" altLang="ko-KR" dirty="0" smtClean="0"/>
              <a:t>: </a:t>
            </a:r>
            <a:r>
              <a:rPr lang="ko-KR" altLang="en-US" dirty="0" smtClean="0"/>
              <a:t>앙상블 등 간접적으로 영향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5430534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가중치 감쇠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복잡한 모델일수록 </a:t>
            </a:r>
            <a:r>
              <a:rPr lang="ko-KR" altLang="en-US" dirty="0" err="1" smtClean="0"/>
              <a:t>과적합</a:t>
            </a:r>
            <a:r>
              <a:rPr lang="ko-KR" altLang="en-US" dirty="0" smtClean="0"/>
              <a:t> 될 가능성이 높다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네트워크의 복잡도를 줄임으로써 </a:t>
            </a:r>
            <a:r>
              <a:rPr lang="ko-KR" altLang="en-US" dirty="0" err="1" smtClean="0"/>
              <a:t>과적합을</a:t>
            </a:r>
            <a:r>
              <a:rPr lang="ko-KR" altLang="en-US" dirty="0" smtClean="0"/>
              <a:t> 완화시킨다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가중치 감쇠 기법은 가중치가 작은 값을 가지도록 강제함으로써 복잡도를 줄인다</a:t>
            </a:r>
            <a:r>
              <a:rPr lang="en-US" altLang="ko-K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58773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Drop-out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7" y="1876954"/>
            <a:ext cx="8840770" cy="4388379"/>
          </a:xfrm>
        </p:spPr>
      </p:pic>
    </p:spTree>
    <p:extLst>
      <p:ext uri="{BB962C8B-B14F-4D97-AF65-F5344CB8AC3E}">
        <p14:creationId xmlns:p14="http://schemas.microsoft.com/office/powerpoint/2010/main" val="20260234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앙상블 기법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33" y="1027906"/>
            <a:ext cx="7155240" cy="5472641"/>
          </a:xfrm>
        </p:spPr>
      </p:pic>
      <p:sp>
        <p:nvSpPr>
          <p:cNvPr id="6" name="TextBox 5"/>
          <p:cNvSpPr txBox="1"/>
          <p:nvPr/>
        </p:nvSpPr>
        <p:spPr>
          <a:xfrm>
            <a:off x="440266" y="2556932"/>
            <a:ext cx="4148667" cy="223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smtClean="0"/>
              <a:t>서로 다른 여러 개의 모델을 결합해 일반화 오류를 줄이는 기법</a:t>
            </a:r>
            <a:endParaRPr lang="en-US" altLang="ko-KR" sz="2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smtClean="0"/>
              <a:t>주로 투표 방식을 사용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398443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활성함수의 문제점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ko-KR" altLang="en-US" sz="2000" dirty="0" smtClean="0"/>
              <a:t>계단함수는 </a:t>
            </a:r>
            <a:r>
              <a:rPr lang="en-US" altLang="ko-KR" sz="2000" dirty="0" smtClean="0"/>
              <a:t>perceptron</a:t>
            </a:r>
            <a:r>
              <a:rPr lang="ko-KR" altLang="en-US" sz="2000" dirty="0" smtClean="0"/>
              <a:t>에서 사용하던 활성함수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ko-KR" altLang="en-US" sz="2000" dirty="0" smtClean="0"/>
              <a:t>다층 </a:t>
            </a:r>
            <a:r>
              <a:rPr lang="ko-KR" altLang="en-US" sz="2000" dirty="0" err="1" smtClean="0"/>
              <a:t>퍼셉트론에서</a:t>
            </a:r>
            <a:r>
              <a:rPr lang="ko-KR" altLang="en-US" sz="2000" dirty="0" smtClean="0"/>
              <a:t> 사용하려니 미분 문제 발생</a:t>
            </a:r>
            <a:endParaRPr lang="en-US" altLang="ko-KR" sz="2000" dirty="0"/>
          </a:p>
          <a:p>
            <a:pPr>
              <a:lnSpc>
                <a:spcPct val="160000"/>
              </a:lnSpc>
            </a:pPr>
            <a:r>
              <a:rPr lang="en-US" altLang="ko-KR" sz="2000" dirty="0" smtClean="0"/>
              <a:t>Sigmoid </a:t>
            </a:r>
            <a:r>
              <a:rPr lang="ko-KR" altLang="en-US" sz="2000" dirty="0" smtClean="0"/>
              <a:t>함수는 미분 시 </a:t>
            </a:r>
            <a:r>
              <a:rPr lang="en-US" altLang="ko-KR" sz="2000" dirty="0" smtClean="0"/>
              <a:t>0</a:t>
            </a:r>
            <a:r>
              <a:rPr lang="ko-KR" altLang="en-US" sz="2000" dirty="0" smtClean="0"/>
              <a:t>에서 </a:t>
            </a:r>
            <a:r>
              <a:rPr lang="en-US" altLang="ko-KR" sz="2000" dirty="0" smtClean="0"/>
              <a:t>1</a:t>
            </a:r>
            <a:r>
              <a:rPr lang="ko-KR" altLang="en-US" sz="2000" dirty="0" smtClean="0"/>
              <a:t>사이 값 발생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ko-KR" altLang="en-US" sz="2000" dirty="0" smtClean="0"/>
              <a:t>층이 깊어질수록 </a:t>
            </a:r>
            <a:r>
              <a:rPr lang="en-US" altLang="ko-KR" sz="2000" dirty="0" smtClean="0"/>
              <a:t>gradient</a:t>
            </a:r>
            <a:r>
              <a:rPr lang="ko-KR" altLang="en-US" sz="2000" dirty="0" smtClean="0"/>
              <a:t>가 작아지는 문제 발생</a:t>
            </a:r>
            <a:endParaRPr lang="en-US" altLang="ko-KR" sz="2000" dirty="0" smtClean="0"/>
          </a:p>
          <a:p>
            <a:pPr>
              <a:lnSpc>
                <a:spcPct val="160000"/>
              </a:lnSpc>
            </a:pPr>
            <a:r>
              <a:rPr lang="en-US" altLang="ko-KR" sz="2000" dirty="0" err="1" smtClean="0"/>
              <a:t>Tanh</a:t>
            </a:r>
            <a:r>
              <a:rPr lang="en-US" altLang="ko-KR" sz="2000" dirty="0"/>
              <a:t> </a:t>
            </a:r>
            <a:r>
              <a:rPr lang="ko-KR" altLang="en-US" sz="2000" dirty="0" smtClean="0"/>
              <a:t>함수는 </a:t>
            </a:r>
            <a:r>
              <a:rPr lang="en-US" altLang="ko-KR" sz="2000" dirty="0" smtClean="0"/>
              <a:t>sigmoid</a:t>
            </a:r>
            <a:r>
              <a:rPr lang="ko-KR" altLang="en-US" sz="2000" dirty="0" smtClean="0"/>
              <a:t>와 비슷하고 문제를 완화시킨다</a:t>
            </a:r>
            <a:r>
              <a:rPr lang="en-US" altLang="ko-KR" sz="2000" dirty="0" smtClean="0"/>
              <a:t>. </a:t>
            </a:r>
            <a:r>
              <a:rPr lang="ko-KR" altLang="en-US" sz="2000" dirty="0" smtClean="0"/>
              <a:t>완전히 해결하지는 못함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60000"/>
              </a:lnSpc>
            </a:pPr>
            <a:r>
              <a:rPr lang="en-US" altLang="ko-KR" sz="2000" dirty="0" err="1" smtClean="0"/>
              <a:t>ReLU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함수가 가장 많이 사용된다</a:t>
            </a:r>
            <a:r>
              <a:rPr lang="en-US" altLang="ko-KR" sz="2000" dirty="0" smtClean="0"/>
              <a:t>.</a:t>
            </a:r>
            <a:endParaRPr lang="en-US" altLang="ko-KR" sz="2000" dirty="0"/>
          </a:p>
          <a:p>
            <a:pPr>
              <a:lnSpc>
                <a:spcPct val="160000"/>
              </a:lnSpc>
            </a:pPr>
            <a:endParaRPr lang="en-US" altLang="ko-KR" sz="2000" dirty="0" smtClean="0"/>
          </a:p>
        </p:txBody>
      </p:sp>
    </p:spTree>
    <p:extLst>
      <p:ext uri="{BB962C8B-B14F-4D97-AF65-F5344CB8AC3E}">
        <p14:creationId xmlns:p14="http://schemas.microsoft.com/office/powerpoint/2010/main" val="21740172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계단함수의 문제점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01635"/>
            <a:ext cx="4558719" cy="3103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7333" y="2039970"/>
            <a:ext cx="3342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/>
              <a:t>계단함수의 </a:t>
            </a:r>
            <a:r>
              <a:rPr lang="ko-KR" altLang="en-US" sz="2400" dirty="0" err="1" smtClean="0"/>
              <a:t>미분값은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0</a:t>
            </a:r>
          </a:p>
        </p:txBody>
      </p:sp>
      <p:pic>
        <p:nvPicPr>
          <p:cNvPr id="6" name="내용 개체 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3" y="2686301"/>
            <a:ext cx="3772318" cy="16371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57333" y="4323486"/>
                <a:ext cx="3656770" cy="2080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0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ko-KR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30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ko-KR" sz="3000" b="0" i="1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ko-KR" altLang="en-US" sz="3000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ko-KR" sz="3000" b="0" i="1" smtClean="0">
                          <a:latin typeface="Cambria Math" panose="02040503050406030204" pitchFamily="18" charset="0"/>
                        </a:rPr>
                        <m:t> ∗0</m:t>
                      </m:r>
                    </m:oMath>
                  </m:oMathPara>
                </a14:m>
                <a:endParaRPr lang="en-US" altLang="ko-KR" sz="3000" b="0" i="1" dirty="0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3000" b="0" i="1" smtClean="0">
                          <a:latin typeface="Cambria Math" panose="02040503050406030204" pitchFamily="18" charset="0"/>
                        </a:rPr>
                        <m:t>      =</m:t>
                      </m:r>
                      <m:r>
                        <a:rPr lang="en-US" altLang="ko-KR" sz="3000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altLang="ko-KR" sz="3000" b="0" dirty="0" smtClean="0"/>
              </a:p>
              <a:p>
                <a:pPr>
                  <a:lnSpc>
                    <a:spcPct val="150000"/>
                  </a:lnSpc>
                </a:pPr>
                <a:r>
                  <a:rPr lang="ko-KR" altLang="en-US" sz="3000" b="1" dirty="0" smtClean="0"/>
                  <a:t>학습이 되지 않는다</a:t>
                </a:r>
                <a:r>
                  <a:rPr lang="en-US" altLang="ko-KR" sz="3000" b="1" dirty="0" smtClean="0"/>
                  <a:t>!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333" y="4323486"/>
                <a:ext cx="3656770" cy="2080570"/>
              </a:xfrm>
              <a:prstGeom prst="rect">
                <a:avLst/>
              </a:prstGeom>
              <a:blipFill rotWithShape="0">
                <a:blip r:embed="rId4"/>
                <a:stretch>
                  <a:fillRect l="-3833" r="-3167" b="-789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7762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시그모이드</a:t>
            </a:r>
            <a:r>
              <a:rPr lang="ko-KR" altLang="en-US" dirty="0" smtClean="0"/>
              <a:t> 함수의 문제점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33" y="1690688"/>
            <a:ext cx="7179734" cy="3058566"/>
          </a:xfrm>
        </p:spPr>
      </p:pic>
      <p:sp>
        <p:nvSpPr>
          <p:cNvPr id="5" name="TextBox 4"/>
          <p:cNvSpPr txBox="1"/>
          <p:nvPr/>
        </p:nvSpPr>
        <p:spPr>
          <a:xfrm>
            <a:off x="838200" y="4927600"/>
            <a:ext cx="95957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 smtClean="0"/>
              <a:t>gradient</a:t>
            </a:r>
            <a:r>
              <a:rPr lang="ko-KR" altLang="en-US" sz="2000" dirty="0" smtClean="0"/>
              <a:t>의 최대값이 </a:t>
            </a:r>
            <a:r>
              <a:rPr lang="en-US" altLang="ko-KR" sz="2000" dirty="0" smtClean="0"/>
              <a:t>0.25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/>
              <a:t>층 하나를 거칠 때마다 </a:t>
            </a:r>
            <a:r>
              <a:rPr lang="en-US" altLang="ko-KR" sz="2000" dirty="0" smtClean="0"/>
              <a:t>gradient</a:t>
            </a:r>
            <a:r>
              <a:rPr lang="ko-KR" altLang="en-US" sz="2000" dirty="0" smtClean="0"/>
              <a:t>가 적어도 </a:t>
            </a:r>
            <a:r>
              <a:rPr lang="en-US" altLang="ko-KR" sz="2000" dirty="0" smtClean="0"/>
              <a:t>¼</a:t>
            </a:r>
            <a:r>
              <a:rPr lang="ko-KR" altLang="en-US" sz="2000" dirty="0" smtClean="0"/>
              <a:t>씩 작아짐 </a:t>
            </a:r>
            <a:r>
              <a:rPr lang="en-US" altLang="ko-KR" sz="2000" dirty="0" smtClean="0"/>
              <a:t>-&gt; vanishing gradient </a:t>
            </a:r>
            <a:r>
              <a:rPr lang="ko-KR" altLang="en-US" sz="2000" dirty="0" smtClean="0"/>
              <a:t>문제</a:t>
            </a:r>
            <a:endParaRPr lang="ko-KR" altLang="en-US" sz="2000" dirty="0"/>
          </a:p>
        </p:txBody>
      </p:sp>
      <p:sp>
        <p:nvSpPr>
          <p:cNvPr id="6" name="직사각형 5"/>
          <p:cNvSpPr/>
          <p:nvPr/>
        </p:nvSpPr>
        <p:spPr>
          <a:xfrm>
            <a:off x="6231467" y="1811867"/>
            <a:ext cx="660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23991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Tanh</a:t>
            </a:r>
            <a:r>
              <a:rPr lang="en-US" altLang="ko-KR" dirty="0" smtClean="0"/>
              <a:t> </a:t>
            </a:r>
            <a:r>
              <a:rPr lang="ko-KR" altLang="en-US" dirty="0" smtClean="0"/>
              <a:t>함수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817124"/>
            <a:ext cx="77121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err="1" smtClean="0"/>
              <a:t>하이퍼볼릭</a:t>
            </a:r>
            <a:r>
              <a:rPr lang="ko-KR" altLang="en-US" sz="2000" dirty="0" smtClean="0"/>
              <a:t> 탄젠트 함수</a:t>
            </a:r>
            <a:endParaRPr lang="en-US" altLang="ko-KR" sz="2000" dirty="0" smtClean="0"/>
          </a:p>
          <a:p>
            <a:pPr>
              <a:lnSpc>
                <a:spcPct val="150000"/>
              </a:lnSpc>
            </a:pPr>
            <a:r>
              <a:rPr lang="en-US" altLang="ko-KR" sz="2000" dirty="0" smtClean="0"/>
              <a:t>gradient</a:t>
            </a:r>
            <a:r>
              <a:rPr lang="ko-KR" altLang="en-US" sz="2000" dirty="0" smtClean="0"/>
              <a:t>의 최대값</a:t>
            </a:r>
            <a:r>
              <a:rPr lang="en-US" altLang="ko-KR" sz="2000" dirty="0" smtClean="0"/>
              <a:t>: 1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/>
              <a:t>vanishing gradient </a:t>
            </a:r>
            <a:r>
              <a:rPr lang="ko-KR" altLang="en-US" sz="2000" dirty="0" smtClean="0"/>
              <a:t>문제를 완화시키지만 완전히 해결하지 못한다</a:t>
            </a:r>
            <a:r>
              <a:rPr lang="en-US" altLang="ko-KR" sz="2000" dirty="0" smtClean="0"/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00" y="1962944"/>
            <a:ext cx="4390300" cy="1796422"/>
          </a:xfrm>
          <a:prstGeom prst="rect">
            <a:avLst/>
          </a:prstGeom>
        </p:spPr>
      </p:pic>
      <p:pic>
        <p:nvPicPr>
          <p:cNvPr id="9" name="내용 개체 틀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2944"/>
            <a:ext cx="6653274" cy="2820988"/>
          </a:xfrm>
        </p:spPr>
      </p:pic>
      <p:sp>
        <p:nvSpPr>
          <p:cNvPr id="10" name="TextBox 9"/>
          <p:cNvSpPr txBox="1"/>
          <p:nvPr/>
        </p:nvSpPr>
        <p:spPr>
          <a:xfrm>
            <a:off x="7801700" y="3759366"/>
            <a:ext cx="2565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sigmoid</a:t>
            </a:r>
            <a:r>
              <a:rPr lang="en-US" altLang="ko-KR" dirty="0" smtClean="0"/>
              <a:t> </a:t>
            </a:r>
            <a:r>
              <a:rPr lang="ko-KR" altLang="en-US" dirty="0" smtClean="0"/>
              <a:t>함수와의 비교</a:t>
            </a:r>
            <a:endParaRPr lang="en-US" altLang="ko-KR" dirty="0" smtClean="0"/>
          </a:p>
          <a:p>
            <a:r>
              <a:rPr lang="ko-KR" altLang="en-US" dirty="0" smtClean="0"/>
              <a:t>빨간색이 </a:t>
            </a:r>
            <a:r>
              <a:rPr lang="en-US" altLang="ko-KR" dirty="0" err="1" smtClean="0">
                <a:solidFill>
                  <a:srgbClr val="FF0000"/>
                </a:solidFill>
              </a:rPr>
              <a:t>tanh</a:t>
            </a:r>
            <a:r>
              <a:rPr lang="en-US" altLang="ko-KR" dirty="0" smtClean="0"/>
              <a:t> </a:t>
            </a:r>
            <a:r>
              <a:rPr lang="ko-KR" altLang="en-US" dirty="0" smtClean="0"/>
              <a:t>함수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1511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딥러닝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48" y="2509956"/>
            <a:ext cx="5381461" cy="291113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39114" y="4506097"/>
            <a:ext cx="947351" cy="26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이등변 삼각형 7">
            <a:extLst>
              <a:ext uri="{FF2B5EF4-FFF2-40B4-BE49-F238E27FC236}">
                <a16:creationId xmlns="" xmlns:a16="http://schemas.microsoft.com/office/drawing/2014/main" id="{7CBC5B32-7872-4D38-B63A-8FF746E06ABA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="" xmlns:a16="http://schemas.microsoft.com/office/drawing/2014/main" id="{B39D31C2-47C5-43FD-92A4-8CD3E166525B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0" y="1969893"/>
            <a:ext cx="57342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 smtClean="0"/>
              <a:t>인공지능</a:t>
            </a:r>
            <a:r>
              <a:rPr lang="en-US" altLang="ko-KR" sz="2000" dirty="0"/>
              <a:t/>
            </a:r>
            <a:br>
              <a:rPr lang="en-US" altLang="ko-KR" sz="2000" dirty="0"/>
            </a:br>
            <a:r>
              <a:rPr lang="en-US" altLang="ko-KR" sz="2000" dirty="0" smtClean="0"/>
              <a:t>- </a:t>
            </a:r>
            <a:r>
              <a:rPr lang="ko-KR" altLang="en-US" sz="2000" dirty="0" smtClean="0"/>
              <a:t>규칙 기반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- </a:t>
            </a:r>
            <a:r>
              <a:rPr lang="ko-KR" altLang="en-US" sz="2000" dirty="0" smtClean="0"/>
              <a:t>규칙을 사람이 결정</a:t>
            </a:r>
            <a:endParaRPr lang="en-US" altLang="ko-KR" sz="2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 smtClean="0"/>
              <a:t>기계학습 </a:t>
            </a:r>
            <a:r>
              <a:rPr lang="en-US" altLang="ko-KR" sz="2000" dirty="0" smtClean="0"/>
              <a:t>&amp; </a:t>
            </a:r>
            <a:r>
              <a:rPr lang="ko-KR" altLang="en-US" sz="2000" dirty="0" err="1" smtClean="0"/>
              <a:t>딥러닝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- </a:t>
            </a:r>
            <a:r>
              <a:rPr lang="ko-KR" altLang="en-US" sz="2000" dirty="0" smtClean="0"/>
              <a:t>기계가 사람을 대신할 수 있도록 프로그래밍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1365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ReLU</a:t>
            </a:r>
            <a:r>
              <a:rPr lang="en-US" altLang="ko-KR" dirty="0" smtClean="0"/>
              <a:t> </a:t>
            </a:r>
            <a:r>
              <a:rPr lang="ko-KR" altLang="en-US" dirty="0" smtClean="0"/>
              <a:t>함수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67" y="1690688"/>
            <a:ext cx="7044266" cy="3465780"/>
          </a:xfrm>
        </p:spPr>
      </p:pic>
      <p:sp>
        <p:nvSpPr>
          <p:cNvPr id="6" name="TextBox 5"/>
          <p:cNvSpPr txBox="1"/>
          <p:nvPr/>
        </p:nvSpPr>
        <p:spPr>
          <a:xfrm>
            <a:off x="838200" y="4692754"/>
            <a:ext cx="101393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 smtClean="0"/>
              <a:t>gradient</a:t>
            </a:r>
            <a:r>
              <a:rPr lang="ko-KR" altLang="en-US" sz="2000" dirty="0" smtClean="0"/>
              <a:t>가 </a:t>
            </a:r>
            <a:r>
              <a:rPr lang="en-US" altLang="ko-KR" sz="2000" dirty="0" smtClean="0"/>
              <a:t>0 </a:t>
            </a:r>
            <a:r>
              <a:rPr lang="ko-KR" altLang="en-US" sz="2000" dirty="0" smtClean="0"/>
              <a:t>또는 </a:t>
            </a:r>
            <a:r>
              <a:rPr lang="en-US" altLang="ko-KR" sz="2000" dirty="0" smtClean="0"/>
              <a:t>1(</a:t>
            </a:r>
            <a:r>
              <a:rPr lang="ko-KR" altLang="en-US" sz="2000" dirty="0" smtClean="0"/>
              <a:t>계단함수 형태</a:t>
            </a:r>
            <a:r>
              <a:rPr lang="en-US" altLang="ko-KR" sz="2000" dirty="0" smtClean="0"/>
              <a:t>) -&gt; </a:t>
            </a:r>
            <a:r>
              <a:rPr lang="ko-KR" altLang="en-US" sz="2000" dirty="0" smtClean="0"/>
              <a:t>계산 속도가 빠르다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/>
              <a:t>vanishing gradient </a:t>
            </a:r>
            <a:r>
              <a:rPr lang="ko-KR" altLang="en-US" sz="2000" dirty="0" smtClean="0"/>
              <a:t>문제를 덜 겪는다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/>
              <a:t>x &lt; 0</a:t>
            </a:r>
            <a:r>
              <a:rPr lang="ko-KR" altLang="en-US" sz="2000" dirty="0" smtClean="0"/>
              <a:t>인 값들의 경우 </a:t>
            </a:r>
            <a:r>
              <a:rPr lang="en-US" altLang="ko-KR" sz="2000" dirty="0" smtClean="0"/>
              <a:t>gradient</a:t>
            </a:r>
            <a:r>
              <a:rPr lang="ko-KR" altLang="en-US" sz="2000" dirty="0" smtClean="0"/>
              <a:t>가 </a:t>
            </a:r>
            <a:r>
              <a:rPr lang="en-US" altLang="ko-KR" sz="2000" dirty="0" smtClean="0"/>
              <a:t>0</a:t>
            </a:r>
            <a:r>
              <a:rPr lang="ko-KR" altLang="en-US" sz="2000" dirty="0" smtClean="0"/>
              <a:t>이기 때문에 뉴런이 죽을 수 있다는 단점이 존재한다</a:t>
            </a:r>
            <a:r>
              <a:rPr lang="en-US" altLang="ko-KR" sz="2000" dirty="0" smtClean="0"/>
              <a:t>.</a:t>
            </a:r>
            <a:br>
              <a:rPr lang="en-US" altLang="ko-KR" sz="2000" dirty="0" smtClean="0"/>
            </a:br>
            <a:r>
              <a:rPr lang="en-US" altLang="ko-KR" sz="2000" dirty="0" smtClean="0"/>
              <a:t>Leaky </a:t>
            </a:r>
            <a:r>
              <a:rPr lang="en-US" altLang="ko-KR" sz="2000" dirty="0" err="1" smtClean="0"/>
              <a:t>ReLU</a:t>
            </a:r>
            <a:r>
              <a:rPr lang="en-US" altLang="ko-KR" sz="2000" dirty="0" smtClean="0"/>
              <a:t>, </a:t>
            </a:r>
            <a:r>
              <a:rPr lang="en-US" altLang="ko-KR" sz="2000" dirty="0" err="1" smtClean="0"/>
              <a:t>PReLU</a:t>
            </a:r>
            <a:r>
              <a:rPr lang="en-US" altLang="ko-KR" sz="2000" dirty="0" smtClean="0"/>
              <a:t>, ELU</a:t>
            </a:r>
            <a:r>
              <a:rPr lang="ko-KR" altLang="en-US" sz="2000" dirty="0" smtClean="0"/>
              <a:t>등의 발전된 함수가 있다</a:t>
            </a:r>
            <a:r>
              <a:rPr lang="en-US" altLang="ko-KR" sz="2000" dirty="0" smtClean="0"/>
              <a:t>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599691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실습 수업 소개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파이썬과</a:t>
            </a:r>
            <a:r>
              <a:rPr lang="ko-KR" altLang="en-US" dirty="0" smtClean="0"/>
              <a:t> </a:t>
            </a:r>
            <a:r>
              <a:rPr lang="en-US" altLang="ko-KR" dirty="0" err="1" smtClean="0"/>
              <a:t>pytorch</a:t>
            </a:r>
            <a:r>
              <a:rPr lang="en-US" altLang="ko-KR" dirty="0" smtClean="0"/>
              <a:t> </a:t>
            </a:r>
            <a:r>
              <a:rPr lang="ko-KR" altLang="en-US" dirty="0" smtClean="0"/>
              <a:t>라이브러리를 사용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숫자 필기 데이터를 인식하여 분류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15" y="3374070"/>
            <a:ext cx="6768403" cy="16921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8632" y="3567165"/>
            <a:ext cx="2964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/>
              <a:t>=&gt; 5 0 4 1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82468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딥러닝</a:t>
            </a:r>
            <a:r>
              <a:rPr lang="ko-KR" altLang="en-US" dirty="0" smtClean="0"/>
              <a:t> 기법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전이학습</a:t>
            </a:r>
            <a:endParaRPr lang="en-US" altLang="ko-KR" dirty="0" smtClean="0"/>
          </a:p>
          <a:p>
            <a:r>
              <a:rPr lang="ko-KR" altLang="en-US" dirty="0" smtClean="0"/>
              <a:t>가중치 초기화</a:t>
            </a:r>
            <a:endParaRPr lang="en-US" altLang="ko-KR" dirty="0" smtClean="0"/>
          </a:p>
          <a:p>
            <a:r>
              <a:rPr lang="ko-KR" altLang="en-US" dirty="0" smtClean="0"/>
              <a:t>배치 정규화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9685338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2491" y="2869802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dirty="0"/>
              <a:t>감사합니다</a:t>
            </a:r>
          </a:p>
        </p:txBody>
      </p:sp>
      <p:sp>
        <p:nvSpPr>
          <p:cNvPr id="6" name="이등변 삼각형 5">
            <a:extLst>
              <a:ext uri="{FF2B5EF4-FFF2-40B4-BE49-F238E27FC236}">
                <a16:creationId xmlns="" xmlns:a16="http://schemas.microsoft.com/office/drawing/2014/main" id="{452B7444-F1B6-4C7E-8DEC-D5166D1B2F95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76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출처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47500" lnSpcReduction="20000"/>
          </a:bodyPr>
          <a:lstStyle/>
          <a:p>
            <a:r>
              <a:rPr lang="en-US" altLang="ko-KR" dirty="0"/>
              <a:t>https://en.wikipedia.org/wiki/Turing_test</a:t>
            </a:r>
          </a:p>
          <a:p>
            <a:r>
              <a:rPr lang="en-US" altLang="ko-KR" dirty="0"/>
              <a:t>https://www.ibm.com/ibm/history/ibm100/us/en/icons/ibm700series/impacts/</a:t>
            </a:r>
          </a:p>
          <a:p>
            <a:r>
              <a:rPr lang="en-US" altLang="ko-KR" dirty="0"/>
              <a:t>https://www.mentalfloss.com/article/503178/brief-history-deep-blue-ibms-chess-computer</a:t>
            </a:r>
          </a:p>
          <a:p>
            <a:r>
              <a:rPr lang="en-US" altLang="ko-KR" dirty="0"/>
              <a:t>https://commons.wikimedia.org/wiki/File:MIT_lisp_machine.jpg</a:t>
            </a:r>
          </a:p>
          <a:p>
            <a:r>
              <a:rPr lang="en-US" altLang="ko-KR" dirty="0"/>
              <a:t>https://sciencebasedmedicine.org/ibm-watson-versus-cancer-hype-meets-reality/</a:t>
            </a:r>
          </a:p>
          <a:p>
            <a:r>
              <a:rPr lang="en-US" altLang="ko-KR" dirty="0"/>
              <a:t>https://cv.gluon.ai/build/examples_datasets/imagenet.html</a:t>
            </a:r>
          </a:p>
          <a:p>
            <a:r>
              <a:rPr lang="en-US" altLang="ko-KR" dirty="0"/>
              <a:t>https://semiengineering.com/deep-learning-spreads/</a:t>
            </a:r>
          </a:p>
          <a:p>
            <a:r>
              <a:rPr lang="en-US" altLang="ko-KR" dirty="0"/>
              <a:t>https://www.alphagomovie.com/</a:t>
            </a:r>
          </a:p>
          <a:p>
            <a:r>
              <a:rPr lang="en-US" altLang="ko-KR" dirty="0"/>
              <a:t>https://towardsdatascience.com/what-even-is-computer-vision-531e4f07d7d0</a:t>
            </a:r>
          </a:p>
          <a:p>
            <a:r>
              <a:rPr lang="en-US" altLang="ko-KR" dirty="0"/>
              <a:t>https://medium.com/analytics-vidhya/automatic-speech-recognition-systems-in-deep-learning-a6f91bbe7500</a:t>
            </a:r>
          </a:p>
          <a:p>
            <a:r>
              <a:rPr lang="en-US" altLang="ko-KR" dirty="0"/>
              <a:t>https://www.nvidia.com/en-us/geforce/news/nvidia-dlss-2-0-a-big-leap-in-ai-rendering/</a:t>
            </a:r>
          </a:p>
          <a:p>
            <a:r>
              <a:rPr lang="en-US" altLang="ko-KR" dirty="0"/>
              <a:t>https://m.blog.naver.com/dududuapp/220656729283</a:t>
            </a:r>
          </a:p>
          <a:p>
            <a:r>
              <a:rPr lang="en-US" altLang="ko-KR" dirty="0"/>
              <a:t>https://www.tesla.com/autopilot</a:t>
            </a:r>
          </a:p>
          <a:p>
            <a:r>
              <a:rPr lang="en-US" altLang="ko-KR" dirty="0"/>
              <a:t>https://www.teslarati.com/openai-bots-defeat-pro-dota-2-players/</a:t>
            </a:r>
          </a:p>
          <a:p>
            <a:r>
              <a:rPr lang="en-US" altLang="ko-KR" dirty="0"/>
              <a:t>https://snowdeer.github.io/machine-learning/2018/01/02/perceptron/</a:t>
            </a:r>
          </a:p>
          <a:p>
            <a:r>
              <a:rPr lang="en-US" altLang="ko-KR" dirty="0">
                <a:hlinkClick r:id="rId2"/>
              </a:rPr>
              <a:t>https://</a:t>
            </a:r>
            <a:r>
              <a:rPr lang="en-US" altLang="ko-KR" dirty="0" smtClean="0">
                <a:hlinkClick r:id="rId2"/>
              </a:rPr>
              <a:t>yeowool0217.tistory.com/502</a:t>
            </a:r>
            <a:endParaRPr lang="en-US" altLang="ko-KR" dirty="0" smtClean="0"/>
          </a:p>
          <a:p>
            <a:r>
              <a:rPr lang="en-US" altLang="ko-KR" dirty="0"/>
              <a:t>https://blog.naver.com/handuelly/221824080339</a:t>
            </a:r>
          </a:p>
          <a:p>
            <a:r>
              <a:rPr lang="en-US" altLang="ko-KR" dirty="0"/>
              <a:t>https://m.blog.naver.com/PostView.nhn?blogId=pmw9440&amp;logNo=221401111139&amp;proxyReferer=https:%2F%2Fwww.google.com%2F</a:t>
            </a:r>
          </a:p>
          <a:p>
            <a:r>
              <a:rPr lang="en-US" altLang="ko-KR" dirty="0"/>
              <a:t>https://cs231n.github.io/convolutional-networks/</a:t>
            </a:r>
          </a:p>
          <a:p>
            <a:r>
              <a:rPr lang="en-US" altLang="ko-KR" dirty="0"/>
              <a:t>https://leechanho.tistory.com/29</a:t>
            </a:r>
          </a:p>
          <a:p>
            <a:r>
              <a:rPr lang="en-US" altLang="ko-KR" dirty="0">
                <a:hlinkClick r:id="rId3"/>
              </a:rPr>
              <a:t>https://</a:t>
            </a:r>
            <a:r>
              <a:rPr lang="en-US" altLang="ko-KR" dirty="0" smtClean="0">
                <a:hlinkClick r:id="rId3"/>
              </a:rPr>
              <a:t>ml-cheatsheet.readthedocs.io/en/latest/loss_functions.html</a:t>
            </a:r>
            <a:endParaRPr lang="en-US" altLang="ko-KR" dirty="0" smtClean="0"/>
          </a:p>
          <a:p>
            <a:r>
              <a:rPr lang="en-US" altLang="ko-KR" dirty="0"/>
              <a:t>https://www.anotsorandomwalk.com/backpropagation-example-with-numbers-step-by-step/</a:t>
            </a:r>
          </a:p>
          <a:p>
            <a:r>
              <a:rPr lang="en-US" altLang="ko-KR" dirty="0">
                <a:hlinkClick r:id="rId4"/>
              </a:rPr>
              <a:t>https://mc.ai/visualising-relationships-between-loss-activation-functions-and-gradient-descent</a:t>
            </a:r>
            <a:r>
              <a:rPr lang="en-US" altLang="ko-KR" dirty="0" smtClean="0">
                <a:hlinkClick r:id="rId4"/>
              </a:rPr>
              <a:t>/</a:t>
            </a:r>
            <a:endParaRPr lang="en-US" altLang="ko-KR" dirty="0" smtClean="0"/>
          </a:p>
          <a:p>
            <a:r>
              <a:rPr lang="en-US" altLang="ko-KR" dirty="0"/>
              <a:t>https://techblog-history-younghunjo1.tistory.com/78</a:t>
            </a:r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7931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출처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40000" lnSpcReduction="20000"/>
          </a:bodyPr>
          <a:lstStyle/>
          <a:p>
            <a:r>
              <a:rPr lang="en-US" altLang="ko-KR" dirty="0" smtClean="0"/>
              <a:t>https://www.fromthegenesis.com/gradient-descent-part1/</a:t>
            </a:r>
          </a:p>
          <a:p>
            <a:r>
              <a:rPr lang="en-US" altLang="ko-KR" dirty="0" smtClean="0"/>
              <a:t>https</a:t>
            </a:r>
            <a:r>
              <a:rPr lang="en-US" altLang="ko-KR" dirty="0"/>
              <a:t>://mc.ai/an-introduction-to-gradient-descent-2/</a:t>
            </a:r>
          </a:p>
          <a:p>
            <a:r>
              <a:rPr lang="en-US" altLang="ko-KR" dirty="0"/>
              <a:t>https://bioinformaticsandme.tistory.com/130</a:t>
            </a:r>
          </a:p>
          <a:p>
            <a:r>
              <a:rPr lang="en-US" altLang="ko-KR" dirty="0"/>
              <a:t>http://blog.naver.com/PostView.nhn?blogId=qbxlvnf11&amp;logNo=221449297033&amp;parentCategoryNo=&amp;categoryNo=52&amp;viewDate=&amp;isShowPopularPosts=false&amp;from=postView</a:t>
            </a:r>
          </a:p>
          <a:p>
            <a:r>
              <a:rPr lang="en-US" altLang="ko-KR" dirty="0"/>
              <a:t>https://www.infinitycodex.in/</a:t>
            </a:r>
          </a:p>
          <a:p>
            <a:r>
              <a:rPr lang="en-US" altLang="ko-KR" dirty="0"/>
              <a:t>https://seamless.tistory.com/38</a:t>
            </a:r>
          </a:p>
          <a:p>
            <a:r>
              <a:rPr lang="en-US" altLang="ko-KR" dirty="0"/>
              <a:t>https://ratsgo.github.io/deep%20learning/2017/04/22/NNtricks/</a:t>
            </a:r>
          </a:p>
          <a:p>
            <a:r>
              <a:rPr lang="en-US" altLang="ko-KR" dirty="0"/>
              <a:t>https://becominghuman.ai/alphagos-mastery-continues-3cd01493f539</a:t>
            </a:r>
          </a:p>
          <a:p>
            <a:r>
              <a:rPr lang="en-US" altLang="ko-KR" dirty="0"/>
              <a:t>https://gomguard.tistory.com/</a:t>
            </a:r>
          </a:p>
          <a:p>
            <a:r>
              <a:rPr lang="en-US" altLang="ko-KR" dirty="0"/>
              <a:t>https://towardsdatascience.com/softmax-activation-function-explained-a7e1bc3ad60</a:t>
            </a:r>
          </a:p>
          <a:p>
            <a:r>
              <a:rPr lang="en-US" altLang="ko-KR" dirty="0"/>
              <a:t>https://www.medcalc.org/manual/tanh_function.php</a:t>
            </a:r>
          </a:p>
          <a:p>
            <a:r>
              <a:rPr lang="en-US" altLang="ko-KR" dirty="0"/>
              <a:t>https://knight76.tistory.com/m/entry/%EC%98%A4%EB%B2%84-%ED%94%BC%ED%8C%85over-fitting%EA%B3%BC-%EC%96%B8%EB%8D%94-%ED%94%BC%ED%8C%85under-fitting?category=689271</a:t>
            </a:r>
          </a:p>
          <a:p>
            <a:r>
              <a:rPr lang="en-US" altLang="ko-KR" dirty="0"/>
              <a:t>http://www.tcpschool.com/deep2018/deep2018_deeplearning_intro</a:t>
            </a:r>
          </a:p>
          <a:p>
            <a:r>
              <a:rPr lang="en-US" altLang="ko-KR" dirty="0"/>
              <a:t>https://jjeongil.tistory.com/578</a:t>
            </a:r>
          </a:p>
          <a:p>
            <a:r>
              <a:rPr lang="en-US" altLang="ko-KR" dirty="0"/>
              <a:t>https://untitledtblog.tistory.com/156</a:t>
            </a:r>
          </a:p>
          <a:p>
            <a:r>
              <a:rPr lang="en-US" altLang="ko-KR" dirty="0"/>
              <a:t>http://blog.naver.com/PostView.nhn?blogId=k0sm0s1&amp;logNo=221863569856&amp;categoryNo=6&amp;parentCategoryNo=0&amp;viewDate=&amp;currentPage=1&amp;postListTopCurrentPage=1&amp;from=postView</a:t>
            </a:r>
          </a:p>
          <a:p>
            <a:r>
              <a:rPr lang="en-US" altLang="ko-KR" dirty="0"/>
              <a:t>http://www.appliedmachinelearningacademy.com/?p=4057</a:t>
            </a:r>
          </a:p>
          <a:p>
            <a:r>
              <a:rPr lang="en-US" altLang="ko-KR" dirty="0"/>
              <a:t>https://rk1993.tistory.com/entry/%EA%B5%90%EC%B0%A8%EA%B2%80%EC%A6%9DCross-Validation-%EC%89%BD%EA%B2%8C-%EC%9D%B4%ED%95%B4%ED%95%98%EA%B8%B0</a:t>
            </a:r>
          </a:p>
          <a:p>
            <a:r>
              <a:rPr lang="en-US" altLang="ko-KR" dirty="0"/>
              <a:t>https://soluzionesolare.com/guides/difference-between-accuracy-and-precision/</a:t>
            </a:r>
          </a:p>
          <a:p>
            <a:r>
              <a:rPr lang="en-US" altLang="ko-KR" dirty="0"/>
              <a:t>https://www.dataschool.io/simple-guide-to-confusion-matrix-terminology/</a:t>
            </a:r>
          </a:p>
          <a:p>
            <a:r>
              <a:rPr lang="en-US" altLang="ko-KR" dirty="0"/>
              <a:t>https://qastack.kr/stats/336455/fpr-false-positive-rate-vs-fdr-false-discovery-rate</a:t>
            </a:r>
          </a:p>
          <a:p>
            <a:r>
              <a:rPr lang="en-US" altLang="ko-KR" dirty="0"/>
              <a:t>https://towardsdatascience.com/softmax-activation-function-explained-a7e1bc3ad60</a:t>
            </a:r>
          </a:p>
          <a:p>
            <a:r>
              <a:rPr lang="en-US" altLang="ko-KR" dirty="0"/>
              <a:t>https://brenocon.com/blog/2013/10/tanh-is-a-rescaled-logistic-sigmoid-function/</a:t>
            </a:r>
          </a:p>
          <a:p>
            <a:r>
              <a:rPr lang="en-US" altLang="ko-KR" dirty="0"/>
              <a:t>https://tensorflowkorea.gitbooks.io/tensorflow-kr/content/g3doc/tutorials/mnist/download</a:t>
            </a:r>
            <a:r>
              <a:rPr lang="en-US" altLang="ko-KR" dirty="0" smtClean="0"/>
              <a:t>/ </a:t>
            </a:r>
          </a:p>
          <a:p>
            <a:r>
              <a:rPr lang="en-US" altLang="ko-KR" dirty="0"/>
              <a:t>https://ayearofai.com/rohan-lenny-1-neural-networks-the-backpropagation-algorithm-explained-abf4609d4f9d</a:t>
            </a:r>
          </a:p>
        </p:txBody>
      </p:sp>
    </p:spTree>
    <p:extLst>
      <p:ext uri="{BB962C8B-B14F-4D97-AF65-F5344CB8AC3E}">
        <p14:creationId xmlns:p14="http://schemas.microsoft.com/office/powerpoint/2010/main" val="30065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기계학습 </a:t>
            </a:r>
            <a:r>
              <a:rPr lang="en-US" altLang="ko-KR"/>
              <a:t>vs </a:t>
            </a:r>
            <a:r>
              <a:rPr lang="ko-KR" altLang="en-US"/>
              <a:t>딥러닝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87" y="1944033"/>
            <a:ext cx="6981825" cy="3857625"/>
          </a:xfrm>
          <a:prstGeom prst="rect">
            <a:avLst/>
          </a:prstGeom>
        </p:spPr>
      </p:pic>
      <p:sp>
        <p:nvSpPr>
          <p:cNvPr id="7" name="이등변 삼각형 6">
            <a:extLst>
              <a:ext uri="{FF2B5EF4-FFF2-40B4-BE49-F238E27FC236}">
                <a16:creationId xmlns="" xmlns:a16="http://schemas.microsoft.com/office/drawing/2014/main" id="{39F399B9-36A9-46C6-91DF-8595FEC69851}"/>
              </a:ext>
            </a:extLst>
          </p:cNvPr>
          <p:cNvSpPr/>
          <p:nvPr/>
        </p:nvSpPr>
        <p:spPr>
          <a:xfrm>
            <a:off x="10885715" y="5550133"/>
            <a:ext cx="1306285" cy="1307867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5A5613E6-D0DE-4839-9F13-0B91AA803854}"/>
              </a:ext>
            </a:extLst>
          </p:cNvPr>
          <p:cNvSpPr/>
          <p:nvPr/>
        </p:nvSpPr>
        <p:spPr>
          <a:xfrm>
            <a:off x="0" y="1436912"/>
            <a:ext cx="3111335" cy="950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256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딥러닝</a:t>
            </a:r>
            <a:r>
              <a:rPr lang="ko-KR" altLang="en-US" dirty="0" smtClean="0"/>
              <a:t> 적용 분야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91549" y="392832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강화학습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31465" y="637713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자연어처리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91549" y="64393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음성인식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90588" y="3888712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컴퓨터 비전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8" y="1730302"/>
            <a:ext cx="4111258" cy="215841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99" y="1647703"/>
            <a:ext cx="3987561" cy="224100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7" y="4306790"/>
            <a:ext cx="4111260" cy="210939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070" y="4307387"/>
            <a:ext cx="3903618" cy="204939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44" b="20879"/>
          <a:stretch/>
        </p:blipFill>
        <p:spPr>
          <a:xfrm>
            <a:off x="6249069" y="4297658"/>
            <a:ext cx="3903619" cy="205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7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10675</TotalTime>
  <Words>1201</Words>
  <Application>Microsoft Office PowerPoint</Application>
  <PresentationFormat>와이드스크린</PresentationFormat>
  <Paragraphs>415</Paragraphs>
  <Slides>75</Slides>
  <Notes>13</Notes>
  <HiddenSlides>0</HiddenSlides>
  <MMClips>3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75</vt:i4>
      </vt:variant>
    </vt:vector>
  </HeadingPairs>
  <TitlesOfParts>
    <vt:vector size="80" baseType="lpstr">
      <vt:lpstr>맑은 고딕</vt:lpstr>
      <vt:lpstr>Arial</vt:lpstr>
      <vt:lpstr>Cambria Math</vt:lpstr>
      <vt:lpstr>Wingdings</vt:lpstr>
      <vt:lpstr>Office 테마</vt:lpstr>
      <vt:lpstr>인공지능 심화학습</vt:lpstr>
      <vt:lpstr>차례</vt:lpstr>
      <vt:lpstr>인공지능이란?</vt:lpstr>
      <vt:lpstr>인공지능의 역사</vt:lpstr>
      <vt:lpstr>인공지능의 역사</vt:lpstr>
      <vt:lpstr>인공지능의 역사</vt:lpstr>
      <vt:lpstr>딥러닝</vt:lpstr>
      <vt:lpstr>기계학습 vs 딥러닝</vt:lpstr>
      <vt:lpstr>딥러닝 적용 분야</vt:lpstr>
      <vt:lpstr>딥러닝 강화학습</vt:lpstr>
      <vt:lpstr>딥러닝 적용 사례</vt:lpstr>
      <vt:lpstr>딥러닝 적용 사례</vt:lpstr>
      <vt:lpstr>딥러닝 적용 사례</vt:lpstr>
      <vt:lpstr>딥러닝 적용 사례</vt:lpstr>
      <vt:lpstr>딥러닝 적용 사례</vt:lpstr>
      <vt:lpstr>PowerPoint 프레젠테이션</vt:lpstr>
      <vt:lpstr>딥러닝 적용 사례</vt:lpstr>
      <vt:lpstr>딥러닝의 기본 원리</vt:lpstr>
      <vt:lpstr>퍼셉트론</vt:lpstr>
      <vt:lpstr>퍼셉트론</vt:lpstr>
      <vt:lpstr>활성함수</vt:lpstr>
      <vt:lpstr>활성함수</vt:lpstr>
      <vt:lpstr>퍼셉트론</vt:lpstr>
      <vt:lpstr>퍼셉트론</vt:lpstr>
      <vt:lpstr>퍼셉트론을 이용한 XOR 문제 해결</vt:lpstr>
      <vt:lpstr>다층 퍼셉트론</vt:lpstr>
      <vt:lpstr>다층 퍼셉트론을 이용한 XOR 문제 해결</vt:lpstr>
      <vt:lpstr>FCN (Fully Connected Network)</vt:lpstr>
      <vt:lpstr>FCN (Fully Connected Network)</vt:lpstr>
      <vt:lpstr>Loss 함수</vt:lpstr>
      <vt:lpstr>Forward Propagation</vt:lpstr>
      <vt:lpstr>어떻게 학습을 할까</vt:lpstr>
      <vt:lpstr>어떻게 학습을 할까</vt:lpstr>
      <vt:lpstr>경사 하강법(Gradient Descent)</vt:lpstr>
      <vt:lpstr>Learning rate</vt:lpstr>
      <vt:lpstr>Learning rate</vt:lpstr>
      <vt:lpstr>연쇄 법칙</vt:lpstr>
      <vt:lpstr>역전파</vt:lpstr>
      <vt:lpstr>역전파</vt:lpstr>
      <vt:lpstr>순전파</vt:lpstr>
      <vt:lpstr>역전파</vt:lpstr>
      <vt:lpstr>Epoch</vt:lpstr>
      <vt:lpstr>Epoch</vt:lpstr>
      <vt:lpstr>Optimizer</vt:lpstr>
      <vt:lpstr>Optimizer</vt:lpstr>
      <vt:lpstr>Optimizer (SGD)</vt:lpstr>
      <vt:lpstr>Optimizer</vt:lpstr>
      <vt:lpstr>Optimizer</vt:lpstr>
      <vt:lpstr>Momentum</vt:lpstr>
      <vt:lpstr>Softmax</vt:lpstr>
      <vt:lpstr>FCN의 동작</vt:lpstr>
      <vt:lpstr>학습의 종류</vt:lpstr>
      <vt:lpstr>딥러닝 검증 방법</vt:lpstr>
      <vt:lpstr>교차 검증</vt:lpstr>
      <vt:lpstr>성능 평가</vt:lpstr>
      <vt:lpstr>성능 평가</vt:lpstr>
      <vt:lpstr>성능 평가</vt:lpstr>
      <vt:lpstr>성능 평가</vt:lpstr>
      <vt:lpstr>성능 평가</vt:lpstr>
      <vt:lpstr>Over-fitting vs Under-fitting</vt:lpstr>
      <vt:lpstr>Over-fitting vs Under-fitting</vt:lpstr>
      <vt:lpstr>규제 Regularization</vt:lpstr>
      <vt:lpstr>가중치 감쇠</vt:lpstr>
      <vt:lpstr>Drop-out</vt:lpstr>
      <vt:lpstr>앙상블 기법</vt:lpstr>
      <vt:lpstr>활성함수의 문제점</vt:lpstr>
      <vt:lpstr>계단함수의 문제점</vt:lpstr>
      <vt:lpstr>시그모이드 함수의 문제점</vt:lpstr>
      <vt:lpstr>Tanh 함수</vt:lpstr>
      <vt:lpstr>ReLU 함수</vt:lpstr>
      <vt:lpstr>실습 수업 소개</vt:lpstr>
      <vt:lpstr>딥러닝 기법</vt:lpstr>
      <vt:lpstr>PowerPoint 프레젠테이션</vt:lpstr>
      <vt:lpstr>출처</vt:lpstr>
      <vt:lpstr>출처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default</dc:creator>
  <cp:lastModifiedBy>default</cp:lastModifiedBy>
  <cp:revision>133</cp:revision>
  <dcterms:created xsi:type="dcterms:W3CDTF">2020-10-12T10:47:38Z</dcterms:created>
  <dcterms:modified xsi:type="dcterms:W3CDTF">2020-10-26T06:09:42Z</dcterms:modified>
</cp:coreProperties>
</file>